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75" r:id="rId2"/>
    <p:sldId id="278" r:id="rId3"/>
    <p:sldId id="259" r:id="rId4"/>
    <p:sldId id="262" r:id="rId5"/>
    <p:sldId id="260" r:id="rId6"/>
    <p:sldId id="263" r:id="rId7"/>
    <p:sldId id="264" r:id="rId8"/>
    <p:sldId id="265" r:id="rId9"/>
    <p:sldId id="267" r:id="rId10"/>
    <p:sldId id="266" r:id="rId11"/>
    <p:sldId id="268" r:id="rId12"/>
    <p:sldId id="269" r:id="rId13"/>
    <p:sldId id="270" r:id="rId14"/>
    <p:sldId id="271" r:id="rId15"/>
    <p:sldId id="272" r:id="rId16"/>
    <p:sldId id="273" r:id="rId17"/>
    <p:sldId id="274" r:id="rId18"/>
    <p:sldId id="276" r:id="rId19"/>
    <p:sldId id="277" r:id="rId20"/>
  </p:sldIdLst>
  <p:sldSz cx="12192000" cy="6858000"/>
  <p:notesSz cx="6858000" cy="9144000"/>
  <p:embeddedFontLst>
    <p:embeddedFont>
      <p:font typeface="DM Sans Regular" pitchFamily="2" charset="0"/>
      <p:regular r:id="rId22"/>
    </p:embeddedFont>
    <p:embeddedFont>
      <p:font typeface="Open Sans Light" panose="020B0306030504020204" pitchFamily="34" charset="0"/>
      <p:regular r:id="rId23"/>
      <p:italic r:id="rId24"/>
    </p:embeddedFont>
    <p:embeddedFont>
      <p:font typeface="Poppins" panose="00000500000000000000" pitchFamily="2" charset="0"/>
      <p:regular r:id="rId25"/>
      <p:bold r:id="rId26"/>
      <p:italic r:id="rId27"/>
      <p:boldItalic r:id="rId28"/>
    </p:embeddedFont>
    <p:embeddedFont>
      <p:font typeface="Poppins Medium" panose="00000600000000000000" pitchFamily="2" charset="0"/>
      <p:regular r:id="rId29"/>
      <p:italic r:id="rId30"/>
    </p:embeddedFont>
    <p:embeddedFont>
      <p:font typeface="Poppins Regular" panose="00000500000000000000" pitchFamily="2" charset="0"/>
      <p:regular r:id="rId31"/>
    </p:embeddedFont>
    <p:embeddedFont>
      <p:font typeface="Poppins SemiBold" panose="00000700000000000000" pitchFamily="2" charset="0"/>
      <p:bold r:id="rId32"/>
      <p:boldItalic r:id="rId33"/>
    </p:embeddedFont>
    <p:embeddedFont>
      <p:font typeface="Raleway" pitchFamily="2" charset="0"/>
      <p:regular r:id="rId34"/>
      <p:bold r:id="rId35"/>
      <p:italic r:id="rId36"/>
      <p:boldItalic r:id="rId37"/>
    </p:embeddedFont>
    <p:embeddedFont>
      <p:font typeface="Raleway Light" pitchFamily="2" charset="0"/>
      <p:regular r:id="rId38"/>
      <p:italic r:id="rId39"/>
    </p:embeddedFont>
    <p:embeddedFont>
      <p:font typeface="等线" panose="02010600030101010101" pitchFamily="2" charset="-122"/>
      <p:regular r:id="rId40"/>
      <p:bold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94" autoAdjust="0"/>
    <p:restoredTop sz="94660"/>
  </p:normalViewPr>
  <p:slideViewPr>
    <p:cSldViewPr snapToGrid="0">
      <p:cViewPr varScale="1">
        <p:scale>
          <a:sx n="77" d="100"/>
          <a:sy n="77" d="100"/>
        </p:scale>
        <p:origin x="138"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2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3</c:v>
                </c:pt>
                <c:pt idx="1">
                  <c:v>2.5</c:v>
                </c:pt>
                <c:pt idx="2">
                  <c:v>5</c:v>
                </c:pt>
                <c:pt idx="3">
                  <c:v>4.5</c:v>
                </c:pt>
              </c:numCache>
            </c:numRef>
          </c:val>
          <c:extLst>
            <c:ext xmlns:c16="http://schemas.microsoft.com/office/drawing/2014/chart" uri="{C3380CC4-5D6E-409C-BE32-E72D297353CC}">
              <c16:uniqueId val="{00000000-F578-429B-8511-BEB1D5C9A9FB}"/>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78-429B-8511-BEB1D5C9A9FB}"/>
            </c:ext>
          </c:extLst>
        </c:ser>
        <c:dLbls>
          <c:showLegendKey val="0"/>
          <c:showVal val="0"/>
          <c:showCatName val="0"/>
          <c:showSerName val="0"/>
          <c:showPercent val="0"/>
          <c:showBubbleSize val="0"/>
        </c:dLbls>
        <c:gapWidth val="150"/>
        <c:overlap val="100"/>
        <c:axId val="1845318624"/>
        <c:axId val="1845319584"/>
      </c:barChart>
      <c:catAx>
        <c:axId val="1845318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DM Sans Light" pitchFamily="2" charset="0"/>
                <a:ea typeface="+mn-ea"/>
                <a:cs typeface="+mn-cs"/>
              </a:defRPr>
            </a:pPr>
            <a:endParaRPr lang="en-US"/>
          </a:p>
        </c:txPr>
        <c:crossAx val="1845319584"/>
        <c:crosses val="autoZero"/>
        <c:auto val="1"/>
        <c:lblAlgn val="ctr"/>
        <c:lblOffset val="100"/>
        <c:noMultiLvlLbl val="0"/>
      </c:catAx>
      <c:valAx>
        <c:axId val="18453195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DM Sans Light" pitchFamily="2" charset="0"/>
                <a:ea typeface="+mn-ea"/>
                <a:cs typeface="+mn-cs"/>
              </a:defRPr>
            </a:pPr>
            <a:endParaRPr lang="en-US"/>
          </a:p>
        </c:txPr>
        <c:crossAx val="18453186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DM Sans Light"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74648807028184E-2"/>
          <c:y val="3.8011306418214361E-2"/>
          <c:w val="0.98260999999999998"/>
          <c:h val="0.89554900000000004"/>
        </c:manualLayout>
      </c:layout>
      <c:barChart>
        <c:barDir val="col"/>
        <c:grouping val="stacked"/>
        <c:varyColors val="0"/>
        <c:ser>
          <c:idx val="0"/>
          <c:order val="0"/>
          <c:tx>
            <c:strRef>
              <c:f>Sheet1!$B$1</c:f>
              <c:strCache>
                <c:ptCount val="1"/>
                <c:pt idx="0">
                  <c:v>Series One</c:v>
                </c:pt>
              </c:strCache>
            </c:strRef>
          </c:tx>
          <c:spPr>
            <a:solidFill>
              <a:schemeClr val="accent1"/>
            </a:solidFill>
            <a:ln w="12700" cap="flat">
              <a:noFill/>
              <a:miter lim="400000"/>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300</c:v>
                </c:pt>
              </c:numCache>
            </c:numRef>
          </c:val>
          <c:extLst>
            <c:ext xmlns:c16="http://schemas.microsoft.com/office/drawing/2014/chart" uri="{C3380CC4-5D6E-409C-BE32-E72D297353CC}">
              <c16:uniqueId val="{00000000-BFA1-4982-A786-0E35B4CE784E}"/>
            </c:ext>
          </c:extLst>
        </c:ser>
        <c:ser>
          <c:idx val="1"/>
          <c:order val="1"/>
          <c:tx>
            <c:strRef>
              <c:f>Sheet1!$C$1</c:f>
              <c:strCache>
                <c:ptCount val="1"/>
                <c:pt idx="0">
                  <c:v>Series Two</c:v>
                </c:pt>
              </c:strCache>
            </c:strRef>
          </c:tx>
          <c:spPr>
            <a:solidFill>
              <a:schemeClr val="accent2"/>
            </a:solidFill>
            <a:ln w="12700" cap="flat">
              <a:noFill/>
              <a:miter lim="400000"/>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40</c:v>
                </c:pt>
                <c:pt idx="2">
                  <c:v>20</c:v>
                </c:pt>
                <c:pt idx="3">
                  <c:v>10</c:v>
                </c:pt>
                <c:pt idx="4">
                  <c:v>20</c:v>
                </c:pt>
                <c:pt idx="5">
                  <c:v>80</c:v>
                </c:pt>
                <c:pt idx="6">
                  <c:v>60</c:v>
                </c:pt>
                <c:pt idx="7">
                  <c:v>60</c:v>
                </c:pt>
                <c:pt idx="8">
                  <c:v>90</c:v>
                </c:pt>
                <c:pt idx="9">
                  <c:v>70</c:v>
                </c:pt>
                <c:pt idx="10">
                  <c:v>180</c:v>
                </c:pt>
                <c:pt idx="11">
                  <c:v>300</c:v>
                </c:pt>
              </c:numCache>
            </c:numRef>
          </c:val>
          <c:extLst>
            <c:ext xmlns:c16="http://schemas.microsoft.com/office/drawing/2014/chart" uri="{C3380CC4-5D6E-409C-BE32-E72D297353CC}">
              <c16:uniqueId val="{00000001-BFA1-4982-A786-0E35B4CE784E}"/>
            </c:ext>
          </c:extLst>
        </c:ser>
        <c:dLbls>
          <c:showLegendKey val="0"/>
          <c:showVal val="0"/>
          <c:showCatName val="0"/>
          <c:showSerName val="0"/>
          <c:showPercent val="0"/>
          <c:showBubbleSize val="0"/>
        </c:dLbls>
        <c:gapWidth val="110"/>
        <c:overlap val="100"/>
        <c:axId val="258912912"/>
        <c:axId val="258913472"/>
      </c:barChart>
      <c:catAx>
        <c:axId val="258912912"/>
        <c:scaling>
          <c:orientation val="minMax"/>
        </c:scaling>
        <c:delete val="0"/>
        <c:axPos val="b"/>
        <c:numFmt formatCode="General" sourceLinked="0"/>
        <c:majorTickMark val="out"/>
        <c:minorTickMark val="none"/>
        <c:tickLblPos val="nextTo"/>
        <c:spPr>
          <a:noFill/>
          <a:ln w="12700" cap="flat">
            <a:noFill/>
            <a:prstDash val="solid"/>
            <a:miter lim="800000"/>
          </a:ln>
        </c:spPr>
        <c:txPr>
          <a:bodyPr rot="0"/>
          <a:lstStyle/>
          <a:p>
            <a:pPr>
              <a:defRPr>
                <a:solidFill>
                  <a:schemeClr val="tx1">
                    <a:lumMod val="65000"/>
                    <a:lumOff val="35000"/>
                  </a:schemeClr>
                </a:solidFill>
              </a:defRPr>
            </a:pPr>
            <a:endParaRPr lang="en-US"/>
          </a:p>
        </c:txPr>
        <c:crossAx val="258913472"/>
        <c:crosses val="autoZero"/>
        <c:auto val="1"/>
        <c:lblAlgn val="ctr"/>
        <c:lblOffset val="100"/>
        <c:noMultiLvlLbl val="1"/>
      </c:catAx>
      <c:valAx>
        <c:axId val="258913472"/>
        <c:scaling>
          <c:orientation val="minMax"/>
          <c:max val="600"/>
        </c:scaling>
        <c:delete val="1"/>
        <c:axPos val="l"/>
        <c:numFmt formatCode="0&quot;%&quot;" sourceLinked="0"/>
        <c:majorTickMark val="out"/>
        <c:minorTickMark val="none"/>
        <c:tickLblPos val="nextTo"/>
        <c:crossAx val="258912912"/>
        <c:crosses val="autoZero"/>
        <c:crossBetween val="between"/>
        <c:majorUnit val="150"/>
        <c:minorUnit val="75"/>
      </c:valAx>
      <c:spPr>
        <a:noFill/>
        <a:ln w="12700" cap="flat">
          <a:noFill/>
          <a:miter lim="400000"/>
        </a:ln>
        <a:effectLst/>
      </c:spPr>
    </c:plotArea>
    <c:plotVisOnly val="1"/>
    <c:dispBlanksAs val="gap"/>
    <c:showDLblsOverMax val="1"/>
  </c:chart>
  <c:spPr>
    <a:noFill/>
    <a:ln>
      <a:noFill/>
    </a:ln>
    <a:effectLst/>
  </c:spPr>
  <c:txPr>
    <a:bodyPr rot="5400000" vert="horz" anchor="t" anchorCtr="0"/>
    <a:lstStyle/>
    <a:p>
      <a:pPr>
        <a:defRPr sz="1000">
          <a:solidFill>
            <a:schemeClr val="tx1"/>
          </a:soli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70A69D-A7BB-4A1E-AB8A-C6A509F788EA}" type="datetimeFigureOut">
              <a:rPr lang="zh-CN" altLang="en-US" smtClean="0"/>
              <a:t>2025/9/19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E2A2D-7111-4E3B-8A44-F933A2AC4109}" type="slidenum">
              <a:rPr lang="zh-CN" altLang="en-US" smtClean="0"/>
              <a:t>‹#›</a:t>
            </a:fld>
            <a:endParaRPr lang="zh-CN" altLang="en-US"/>
          </a:p>
        </p:txBody>
      </p:sp>
    </p:spTree>
    <p:extLst>
      <p:ext uri="{BB962C8B-B14F-4D97-AF65-F5344CB8AC3E}">
        <p14:creationId xmlns:p14="http://schemas.microsoft.com/office/powerpoint/2010/main" val="2217583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FE2A2D-7111-4E3B-8A44-F933A2AC4109}" type="slidenum">
              <a:rPr lang="zh-CN" altLang="en-US" smtClean="0"/>
              <a:t>4</a:t>
            </a:fld>
            <a:endParaRPr lang="zh-CN" altLang="en-US"/>
          </a:p>
        </p:txBody>
      </p:sp>
    </p:spTree>
    <p:extLst>
      <p:ext uri="{BB962C8B-B14F-4D97-AF65-F5344CB8AC3E}">
        <p14:creationId xmlns:p14="http://schemas.microsoft.com/office/powerpoint/2010/main" val="2445872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AA1E1-D0CF-6188-3467-C4F74E4F9BB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431C46-B8B8-B13B-66CF-F639342FAE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C97722D-461A-74DB-AE77-F20A8222A087}"/>
              </a:ext>
            </a:extLst>
          </p:cNvPr>
          <p:cNvSpPr>
            <a:spLocks noGrp="1"/>
          </p:cNvSpPr>
          <p:nvPr>
            <p:ph type="dt" sz="half" idx="10"/>
          </p:nvPr>
        </p:nvSpPr>
        <p:spPr/>
        <p:txBody>
          <a:bodyPr/>
          <a:lstStyle/>
          <a:p>
            <a:fld id="{CC850576-7135-499B-A7D0-116EE3B15D0B}" type="datetimeFigureOut">
              <a:rPr lang="zh-CN" altLang="en-US" smtClean="0"/>
              <a:t>2025/9/19</a:t>
            </a:fld>
            <a:endParaRPr lang="zh-CN" altLang="en-US"/>
          </a:p>
        </p:txBody>
      </p:sp>
      <p:sp>
        <p:nvSpPr>
          <p:cNvPr id="5" name="页脚占位符 4">
            <a:extLst>
              <a:ext uri="{FF2B5EF4-FFF2-40B4-BE49-F238E27FC236}">
                <a16:creationId xmlns:a16="http://schemas.microsoft.com/office/drawing/2014/main" id="{F66989F5-4A31-5FD1-AD2C-3881852861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0A1CFC-27B1-7B82-F8EC-3897858C9E84}"/>
              </a:ext>
            </a:extLst>
          </p:cNvPr>
          <p:cNvSpPr>
            <a:spLocks noGrp="1"/>
          </p:cNvSpPr>
          <p:nvPr>
            <p:ph type="sldNum" sz="quarter" idx="12"/>
          </p:nvPr>
        </p:nvSpPr>
        <p:spPr/>
        <p:txBody>
          <a:body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1981992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5BD70-2E73-4990-AD5E-4606653AC8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2FFF314-B214-9B6E-514A-14135A7505E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AEE26F-94A7-64B8-EF26-5596D0E5DDE2}"/>
              </a:ext>
            </a:extLst>
          </p:cNvPr>
          <p:cNvSpPr>
            <a:spLocks noGrp="1"/>
          </p:cNvSpPr>
          <p:nvPr>
            <p:ph type="dt" sz="half" idx="10"/>
          </p:nvPr>
        </p:nvSpPr>
        <p:spPr/>
        <p:txBody>
          <a:bodyPr/>
          <a:lstStyle/>
          <a:p>
            <a:fld id="{CC850576-7135-499B-A7D0-116EE3B15D0B}" type="datetimeFigureOut">
              <a:rPr lang="zh-CN" altLang="en-US" smtClean="0"/>
              <a:t>2025/9/19</a:t>
            </a:fld>
            <a:endParaRPr lang="zh-CN" altLang="en-US"/>
          </a:p>
        </p:txBody>
      </p:sp>
      <p:sp>
        <p:nvSpPr>
          <p:cNvPr id="5" name="页脚占位符 4">
            <a:extLst>
              <a:ext uri="{FF2B5EF4-FFF2-40B4-BE49-F238E27FC236}">
                <a16:creationId xmlns:a16="http://schemas.microsoft.com/office/drawing/2014/main" id="{56298A92-2177-8F23-F85C-19F4850AEC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6C3401-2CE7-05CA-DECA-829C0668F025}"/>
              </a:ext>
            </a:extLst>
          </p:cNvPr>
          <p:cNvSpPr>
            <a:spLocks noGrp="1"/>
          </p:cNvSpPr>
          <p:nvPr>
            <p:ph type="sldNum" sz="quarter" idx="12"/>
          </p:nvPr>
        </p:nvSpPr>
        <p:spPr/>
        <p:txBody>
          <a:body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4125914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D2C9162-18B6-199F-DF94-6DCE77846D3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7D973B-70C3-86C1-C780-42594AE09D4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A11BA64-9B55-B440-8519-4AEE9D92A0A3}"/>
              </a:ext>
            </a:extLst>
          </p:cNvPr>
          <p:cNvSpPr>
            <a:spLocks noGrp="1"/>
          </p:cNvSpPr>
          <p:nvPr>
            <p:ph type="dt" sz="half" idx="10"/>
          </p:nvPr>
        </p:nvSpPr>
        <p:spPr/>
        <p:txBody>
          <a:bodyPr/>
          <a:lstStyle/>
          <a:p>
            <a:fld id="{CC850576-7135-499B-A7D0-116EE3B15D0B}" type="datetimeFigureOut">
              <a:rPr lang="zh-CN" altLang="en-US" smtClean="0"/>
              <a:t>2025/9/19</a:t>
            </a:fld>
            <a:endParaRPr lang="zh-CN" altLang="en-US"/>
          </a:p>
        </p:txBody>
      </p:sp>
      <p:sp>
        <p:nvSpPr>
          <p:cNvPr id="5" name="页脚占位符 4">
            <a:extLst>
              <a:ext uri="{FF2B5EF4-FFF2-40B4-BE49-F238E27FC236}">
                <a16:creationId xmlns:a16="http://schemas.microsoft.com/office/drawing/2014/main" id="{16B8ADCB-544B-F590-281B-6FD06DB4F3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86E21A-AA21-F305-E81E-3B8152F627E8}"/>
              </a:ext>
            </a:extLst>
          </p:cNvPr>
          <p:cNvSpPr>
            <a:spLocks noGrp="1"/>
          </p:cNvSpPr>
          <p:nvPr>
            <p:ph type="sldNum" sz="quarter" idx="12"/>
          </p:nvPr>
        </p:nvSpPr>
        <p:spPr/>
        <p:txBody>
          <a:body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1210869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FCA45-90D7-B87D-FAB9-04DADB14DD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2657E8B-980F-86F2-8A0A-707ED46EE6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BE6A22-7711-9A99-9B25-0ACE92CAD0C0}"/>
              </a:ext>
            </a:extLst>
          </p:cNvPr>
          <p:cNvSpPr>
            <a:spLocks noGrp="1"/>
          </p:cNvSpPr>
          <p:nvPr>
            <p:ph type="dt" sz="half" idx="10"/>
          </p:nvPr>
        </p:nvSpPr>
        <p:spPr/>
        <p:txBody>
          <a:bodyPr/>
          <a:lstStyle/>
          <a:p>
            <a:fld id="{CC850576-7135-499B-A7D0-116EE3B15D0B}" type="datetimeFigureOut">
              <a:rPr lang="zh-CN" altLang="en-US" smtClean="0"/>
              <a:t>2025/9/19</a:t>
            </a:fld>
            <a:endParaRPr lang="zh-CN" altLang="en-US"/>
          </a:p>
        </p:txBody>
      </p:sp>
      <p:sp>
        <p:nvSpPr>
          <p:cNvPr id="5" name="页脚占位符 4">
            <a:extLst>
              <a:ext uri="{FF2B5EF4-FFF2-40B4-BE49-F238E27FC236}">
                <a16:creationId xmlns:a16="http://schemas.microsoft.com/office/drawing/2014/main" id="{EE906755-D74E-8543-F253-47AE9448D0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73B206-B8E5-C093-F1C3-D9BAB60AACC3}"/>
              </a:ext>
            </a:extLst>
          </p:cNvPr>
          <p:cNvSpPr>
            <a:spLocks noGrp="1"/>
          </p:cNvSpPr>
          <p:nvPr>
            <p:ph type="sldNum" sz="quarter" idx="12"/>
          </p:nvPr>
        </p:nvSpPr>
        <p:spPr/>
        <p:txBody>
          <a:body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360142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3B5E4-45D6-B81E-374A-C1D6BE1E442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41128BB-AFEA-30DA-C76A-8AD669CDC2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08ED595-E5F5-6654-3612-5F4E86C6D2B7}"/>
              </a:ext>
            </a:extLst>
          </p:cNvPr>
          <p:cNvSpPr>
            <a:spLocks noGrp="1"/>
          </p:cNvSpPr>
          <p:nvPr>
            <p:ph type="dt" sz="half" idx="10"/>
          </p:nvPr>
        </p:nvSpPr>
        <p:spPr/>
        <p:txBody>
          <a:bodyPr/>
          <a:lstStyle/>
          <a:p>
            <a:fld id="{CC850576-7135-499B-A7D0-116EE3B15D0B}" type="datetimeFigureOut">
              <a:rPr lang="zh-CN" altLang="en-US" smtClean="0"/>
              <a:t>2025/9/19</a:t>
            </a:fld>
            <a:endParaRPr lang="zh-CN" altLang="en-US"/>
          </a:p>
        </p:txBody>
      </p:sp>
      <p:sp>
        <p:nvSpPr>
          <p:cNvPr id="5" name="页脚占位符 4">
            <a:extLst>
              <a:ext uri="{FF2B5EF4-FFF2-40B4-BE49-F238E27FC236}">
                <a16:creationId xmlns:a16="http://schemas.microsoft.com/office/drawing/2014/main" id="{4E31F566-0F0B-DC57-3C05-A59524826E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292974-5563-1527-5BC5-4414DF441417}"/>
              </a:ext>
            </a:extLst>
          </p:cNvPr>
          <p:cNvSpPr>
            <a:spLocks noGrp="1"/>
          </p:cNvSpPr>
          <p:nvPr>
            <p:ph type="sldNum" sz="quarter" idx="12"/>
          </p:nvPr>
        </p:nvSpPr>
        <p:spPr/>
        <p:txBody>
          <a:body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2278645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03D15-B4F1-21E8-3778-26E7184462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3CB744E-84F9-44AE-A9F9-128797220E5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A89D839-6E3A-E450-6403-2B6D93E9137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E6D7847-4697-7171-7FC2-A745E081A6FF}"/>
              </a:ext>
            </a:extLst>
          </p:cNvPr>
          <p:cNvSpPr>
            <a:spLocks noGrp="1"/>
          </p:cNvSpPr>
          <p:nvPr>
            <p:ph type="dt" sz="half" idx="10"/>
          </p:nvPr>
        </p:nvSpPr>
        <p:spPr/>
        <p:txBody>
          <a:bodyPr/>
          <a:lstStyle/>
          <a:p>
            <a:fld id="{CC850576-7135-499B-A7D0-116EE3B15D0B}" type="datetimeFigureOut">
              <a:rPr lang="zh-CN" altLang="en-US" smtClean="0"/>
              <a:t>2025/9/19</a:t>
            </a:fld>
            <a:endParaRPr lang="zh-CN" altLang="en-US"/>
          </a:p>
        </p:txBody>
      </p:sp>
      <p:sp>
        <p:nvSpPr>
          <p:cNvPr id="6" name="页脚占位符 5">
            <a:extLst>
              <a:ext uri="{FF2B5EF4-FFF2-40B4-BE49-F238E27FC236}">
                <a16:creationId xmlns:a16="http://schemas.microsoft.com/office/drawing/2014/main" id="{3C8E54B7-D6EC-E2F3-36A8-2503AE2CD1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D743AA-82E4-7F95-91CC-8DAB896D60FD}"/>
              </a:ext>
            </a:extLst>
          </p:cNvPr>
          <p:cNvSpPr>
            <a:spLocks noGrp="1"/>
          </p:cNvSpPr>
          <p:nvPr>
            <p:ph type="sldNum" sz="quarter" idx="12"/>
          </p:nvPr>
        </p:nvSpPr>
        <p:spPr/>
        <p:txBody>
          <a:body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366021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5FD6B8-B4C6-6209-7083-55E4B86C0F3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EFD33FD-26E5-895E-D738-B1A051B2D0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1AC463A-9995-7266-3619-666A29B0C76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51E5B43-72F5-8F30-7B3C-28A9C27B8B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23EB461-1DC3-9F67-9EA8-75D650F921E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11F4EA6-43BD-65D5-BBCD-368567F5A1C4}"/>
              </a:ext>
            </a:extLst>
          </p:cNvPr>
          <p:cNvSpPr>
            <a:spLocks noGrp="1"/>
          </p:cNvSpPr>
          <p:nvPr>
            <p:ph type="dt" sz="half" idx="10"/>
          </p:nvPr>
        </p:nvSpPr>
        <p:spPr/>
        <p:txBody>
          <a:bodyPr/>
          <a:lstStyle/>
          <a:p>
            <a:fld id="{CC850576-7135-499B-A7D0-116EE3B15D0B}" type="datetimeFigureOut">
              <a:rPr lang="zh-CN" altLang="en-US" smtClean="0"/>
              <a:t>2025/9/19</a:t>
            </a:fld>
            <a:endParaRPr lang="zh-CN" altLang="en-US"/>
          </a:p>
        </p:txBody>
      </p:sp>
      <p:sp>
        <p:nvSpPr>
          <p:cNvPr id="8" name="页脚占位符 7">
            <a:extLst>
              <a:ext uri="{FF2B5EF4-FFF2-40B4-BE49-F238E27FC236}">
                <a16:creationId xmlns:a16="http://schemas.microsoft.com/office/drawing/2014/main" id="{4DF075A9-F320-418D-DBD7-EDCE445476D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7423F04-3FA1-F134-B4E8-68A1A351DE18}"/>
              </a:ext>
            </a:extLst>
          </p:cNvPr>
          <p:cNvSpPr>
            <a:spLocks noGrp="1"/>
          </p:cNvSpPr>
          <p:nvPr>
            <p:ph type="sldNum" sz="quarter" idx="12"/>
          </p:nvPr>
        </p:nvSpPr>
        <p:spPr/>
        <p:txBody>
          <a:body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1188905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3F9E9-19FE-17EF-B65F-B26AD733DCD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28F61F1-6B10-F7F5-08CD-D420DDD19D70}"/>
              </a:ext>
            </a:extLst>
          </p:cNvPr>
          <p:cNvSpPr>
            <a:spLocks noGrp="1"/>
          </p:cNvSpPr>
          <p:nvPr>
            <p:ph type="dt" sz="half" idx="10"/>
          </p:nvPr>
        </p:nvSpPr>
        <p:spPr/>
        <p:txBody>
          <a:bodyPr/>
          <a:lstStyle/>
          <a:p>
            <a:fld id="{CC850576-7135-499B-A7D0-116EE3B15D0B}" type="datetimeFigureOut">
              <a:rPr lang="zh-CN" altLang="en-US" smtClean="0"/>
              <a:t>2025/9/19</a:t>
            </a:fld>
            <a:endParaRPr lang="zh-CN" altLang="en-US"/>
          </a:p>
        </p:txBody>
      </p:sp>
      <p:sp>
        <p:nvSpPr>
          <p:cNvPr id="4" name="页脚占位符 3">
            <a:extLst>
              <a:ext uri="{FF2B5EF4-FFF2-40B4-BE49-F238E27FC236}">
                <a16:creationId xmlns:a16="http://schemas.microsoft.com/office/drawing/2014/main" id="{C0DDC2C4-2708-56FA-AB5F-F1BB3F1AD35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7A227D2-3C7A-3650-EA43-78FBF94AE117}"/>
              </a:ext>
            </a:extLst>
          </p:cNvPr>
          <p:cNvSpPr>
            <a:spLocks noGrp="1"/>
          </p:cNvSpPr>
          <p:nvPr>
            <p:ph type="sldNum" sz="quarter" idx="12"/>
          </p:nvPr>
        </p:nvSpPr>
        <p:spPr/>
        <p:txBody>
          <a:body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3875910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204E253-A7B0-FB34-A238-6534638353DB}"/>
              </a:ext>
            </a:extLst>
          </p:cNvPr>
          <p:cNvSpPr>
            <a:spLocks noGrp="1"/>
          </p:cNvSpPr>
          <p:nvPr>
            <p:ph type="dt" sz="half" idx="10"/>
          </p:nvPr>
        </p:nvSpPr>
        <p:spPr/>
        <p:txBody>
          <a:bodyPr/>
          <a:lstStyle/>
          <a:p>
            <a:fld id="{CC850576-7135-499B-A7D0-116EE3B15D0B}" type="datetimeFigureOut">
              <a:rPr lang="zh-CN" altLang="en-US" smtClean="0"/>
              <a:t>2025/9/19</a:t>
            </a:fld>
            <a:endParaRPr lang="zh-CN" altLang="en-US"/>
          </a:p>
        </p:txBody>
      </p:sp>
      <p:sp>
        <p:nvSpPr>
          <p:cNvPr id="3" name="页脚占位符 2">
            <a:extLst>
              <a:ext uri="{FF2B5EF4-FFF2-40B4-BE49-F238E27FC236}">
                <a16:creationId xmlns:a16="http://schemas.microsoft.com/office/drawing/2014/main" id="{B89800F9-EDCB-A216-2EC0-B447161A786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A30C50F-4D26-F6DF-D9F7-4CCBB4F13C75}"/>
              </a:ext>
            </a:extLst>
          </p:cNvPr>
          <p:cNvSpPr>
            <a:spLocks noGrp="1"/>
          </p:cNvSpPr>
          <p:nvPr>
            <p:ph type="sldNum" sz="quarter" idx="12"/>
          </p:nvPr>
        </p:nvSpPr>
        <p:spPr/>
        <p:txBody>
          <a:body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1487405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44292-CA0B-85E5-6513-A8247E36EF5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B113AA8-364B-ACD5-ED91-A0E9BC8EC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3AEDF95-2F3B-ECD6-88D8-3D93CC64C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E2EA3FC-87B6-67AC-7CA1-5B2F2AFC61E8}"/>
              </a:ext>
            </a:extLst>
          </p:cNvPr>
          <p:cNvSpPr>
            <a:spLocks noGrp="1"/>
          </p:cNvSpPr>
          <p:nvPr>
            <p:ph type="dt" sz="half" idx="10"/>
          </p:nvPr>
        </p:nvSpPr>
        <p:spPr/>
        <p:txBody>
          <a:bodyPr/>
          <a:lstStyle/>
          <a:p>
            <a:fld id="{CC850576-7135-499B-A7D0-116EE3B15D0B}" type="datetimeFigureOut">
              <a:rPr lang="zh-CN" altLang="en-US" smtClean="0"/>
              <a:t>2025/9/19</a:t>
            </a:fld>
            <a:endParaRPr lang="zh-CN" altLang="en-US"/>
          </a:p>
        </p:txBody>
      </p:sp>
      <p:sp>
        <p:nvSpPr>
          <p:cNvPr id="6" name="页脚占位符 5">
            <a:extLst>
              <a:ext uri="{FF2B5EF4-FFF2-40B4-BE49-F238E27FC236}">
                <a16:creationId xmlns:a16="http://schemas.microsoft.com/office/drawing/2014/main" id="{D560071B-2C44-3A43-DEEB-D71FD53350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F7C15E-85B9-D3D3-A006-35036C92E221}"/>
              </a:ext>
            </a:extLst>
          </p:cNvPr>
          <p:cNvSpPr>
            <a:spLocks noGrp="1"/>
          </p:cNvSpPr>
          <p:nvPr>
            <p:ph type="sldNum" sz="quarter" idx="12"/>
          </p:nvPr>
        </p:nvSpPr>
        <p:spPr/>
        <p:txBody>
          <a:body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3136219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DED80-D1FC-B384-12EF-A13CD03FFA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A549A96-2600-7189-410D-C95C917A99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07CF329-9A1F-D36B-5176-955F71AF25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96F5D4E-5334-891B-53A9-057303DBC87A}"/>
              </a:ext>
            </a:extLst>
          </p:cNvPr>
          <p:cNvSpPr>
            <a:spLocks noGrp="1"/>
          </p:cNvSpPr>
          <p:nvPr>
            <p:ph type="dt" sz="half" idx="10"/>
          </p:nvPr>
        </p:nvSpPr>
        <p:spPr/>
        <p:txBody>
          <a:bodyPr/>
          <a:lstStyle/>
          <a:p>
            <a:fld id="{CC850576-7135-499B-A7D0-116EE3B15D0B}" type="datetimeFigureOut">
              <a:rPr lang="zh-CN" altLang="en-US" smtClean="0"/>
              <a:t>2025/9/19</a:t>
            </a:fld>
            <a:endParaRPr lang="zh-CN" altLang="en-US"/>
          </a:p>
        </p:txBody>
      </p:sp>
      <p:sp>
        <p:nvSpPr>
          <p:cNvPr id="6" name="页脚占位符 5">
            <a:extLst>
              <a:ext uri="{FF2B5EF4-FFF2-40B4-BE49-F238E27FC236}">
                <a16:creationId xmlns:a16="http://schemas.microsoft.com/office/drawing/2014/main" id="{F7E391ED-F8EF-085D-5AF6-8B79F26EEE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520EDA-BD82-0556-B5C7-69061BB028EF}"/>
              </a:ext>
            </a:extLst>
          </p:cNvPr>
          <p:cNvSpPr>
            <a:spLocks noGrp="1"/>
          </p:cNvSpPr>
          <p:nvPr>
            <p:ph type="sldNum" sz="quarter" idx="12"/>
          </p:nvPr>
        </p:nvSpPr>
        <p:spPr/>
        <p:txBody>
          <a:body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3859576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21B86A9-3018-1BAE-25D3-35EB41F752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61D7FF5-ED98-AA75-72E1-D5E0542A4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C5C560-C8ED-E800-E585-68C8FD7B0F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850576-7135-499B-A7D0-116EE3B15D0B}" type="datetimeFigureOut">
              <a:rPr lang="zh-CN" altLang="en-US" smtClean="0"/>
              <a:t>2025/9/19</a:t>
            </a:fld>
            <a:endParaRPr lang="zh-CN" altLang="en-US"/>
          </a:p>
        </p:txBody>
      </p:sp>
      <p:sp>
        <p:nvSpPr>
          <p:cNvPr id="5" name="页脚占位符 4">
            <a:extLst>
              <a:ext uri="{FF2B5EF4-FFF2-40B4-BE49-F238E27FC236}">
                <a16:creationId xmlns:a16="http://schemas.microsoft.com/office/drawing/2014/main" id="{3028C37D-8A51-C611-4B27-4984CD1EBE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4FA1CB2D-DC81-4150-DF46-F466B82445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52FFF9-945B-446A-AE66-906EB169012B}" type="slidenum">
              <a:rPr lang="zh-CN" altLang="en-US" smtClean="0"/>
              <a:t>‹#›</a:t>
            </a:fld>
            <a:endParaRPr lang="zh-CN" altLang="en-US"/>
          </a:p>
        </p:txBody>
      </p:sp>
    </p:spTree>
    <p:extLst>
      <p:ext uri="{BB962C8B-B14F-4D97-AF65-F5344CB8AC3E}">
        <p14:creationId xmlns:p14="http://schemas.microsoft.com/office/powerpoint/2010/main" val="437330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1EA37-7BF9-F24B-0133-8D791779469F}"/>
            </a:ext>
          </a:extLst>
        </p:cNvPr>
        <p:cNvGrpSpPr/>
        <p:nvPr/>
      </p:nvGrpSpPr>
      <p:grpSpPr>
        <a:xfrm>
          <a:off x="0" y="0"/>
          <a:ext cx="0" cy="0"/>
          <a:chOff x="0" y="0"/>
          <a:chExt cx="0" cy="0"/>
        </a:xfrm>
      </p:grpSpPr>
      <p:sp>
        <p:nvSpPr>
          <p:cNvPr id="34" name="Freeform: Shape 28">
            <a:extLst>
              <a:ext uri="{FF2B5EF4-FFF2-40B4-BE49-F238E27FC236}">
                <a16:creationId xmlns:a16="http://schemas.microsoft.com/office/drawing/2014/main" id="{746D4CB9-05CE-AC49-CC23-7D6AE9879534}"/>
              </a:ext>
            </a:extLst>
          </p:cNvPr>
          <p:cNvSpPr>
            <a:spLocks/>
          </p:cNvSpPr>
          <p:nvPr/>
        </p:nvSpPr>
        <p:spPr bwMode="auto">
          <a:xfrm rot="15178102">
            <a:off x="4177687" y="550623"/>
            <a:ext cx="6209192" cy="5310812"/>
          </a:xfrm>
          <a:custGeom>
            <a:avLst/>
            <a:gdLst>
              <a:gd name="connsiteX0" fmla="*/ 6209192 w 6209192"/>
              <a:gd name="connsiteY0" fmla="*/ 3466576 h 5310812"/>
              <a:gd name="connsiteX1" fmla="*/ 5731715 w 6209192"/>
              <a:gd name="connsiteY1" fmla="*/ 5025255 h 5310812"/>
              <a:gd name="connsiteX2" fmla="*/ 5611713 w 6209192"/>
              <a:gd name="connsiteY2" fmla="*/ 5067276 h 5310812"/>
              <a:gd name="connsiteX3" fmla="*/ 3238461 w 6209192"/>
              <a:gd name="connsiteY3" fmla="*/ 5103291 h 5310812"/>
              <a:gd name="connsiteX4" fmla="*/ 810935 w 6209192"/>
              <a:gd name="connsiteY4" fmla="*/ 1689860 h 5310812"/>
              <a:gd name="connsiteX5" fmla="*/ 20941 w 6209192"/>
              <a:gd name="connsiteY5" fmla="*/ 350817 h 5310812"/>
              <a:gd name="connsiteX6" fmla="*/ 0 w 6209192"/>
              <a:gd name="connsiteY6" fmla="*/ 321736 h 5310812"/>
              <a:gd name="connsiteX7" fmla="*/ 98559 w 6209192"/>
              <a:gd name="connsiteY7" fmla="*/ 0 h 5310812"/>
              <a:gd name="connsiteX8" fmla="*/ 231639 w 6209192"/>
              <a:gd name="connsiteY8" fmla="*/ 177932 h 5310812"/>
              <a:gd name="connsiteX9" fmla="*/ 1105181 w 6209192"/>
              <a:gd name="connsiteY9" fmla="*/ 1615654 h 5310812"/>
              <a:gd name="connsiteX10" fmla="*/ 3679829 w 6209192"/>
              <a:gd name="connsiteY10" fmla="*/ 4212831 h 5310812"/>
              <a:gd name="connsiteX11" fmla="*/ 6148383 w 6209192"/>
              <a:gd name="connsiteY11" fmla="*/ 3507138 h 5310812"/>
              <a:gd name="connsiteX12" fmla="*/ 6209192 w 6209192"/>
              <a:gd name="connsiteY12" fmla="*/ 3466576 h 531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9192" h="5310812">
                <a:moveTo>
                  <a:pt x="6209192" y="3466576"/>
                </a:moveTo>
                <a:lnTo>
                  <a:pt x="5731715" y="5025255"/>
                </a:lnTo>
                <a:lnTo>
                  <a:pt x="5611713" y="5067276"/>
                </a:lnTo>
                <a:cubicBezTo>
                  <a:pt x="4678655" y="5375184"/>
                  <a:pt x="3817757" y="5395474"/>
                  <a:pt x="3238461" y="5103291"/>
                </a:cubicBezTo>
                <a:cubicBezTo>
                  <a:pt x="1840795" y="4509651"/>
                  <a:pt x="1472987" y="2802935"/>
                  <a:pt x="810935" y="1689860"/>
                </a:cubicBezTo>
                <a:cubicBezTo>
                  <a:pt x="553470" y="1170424"/>
                  <a:pt x="281925" y="722006"/>
                  <a:pt x="20941" y="350817"/>
                </a:cubicBezTo>
                <a:lnTo>
                  <a:pt x="0" y="321736"/>
                </a:lnTo>
                <a:lnTo>
                  <a:pt x="98559" y="0"/>
                </a:lnTo>
                <a:lnTo>
                  <a:pt x="231639" y="177932"/>
                </a:lnTo>
                <a:cubicBezTo>
                  <a:pt x="516690" y="576784"/>
                  <a:pt x="810935" y="1059117"/>
                  <a:pt x="1105181" y="1615654"/>
                </a:cubicBezTo>
                <a:cubicBezTo>
                  <a:pt x="1767233" y="2654525"/>
                  <a:pt x="2282163" y="3990216"/>
                  <a:pt x="3679829" y="4212831"/>
                </a:cubicBezTo>
                <a:cubicBezTo>
                  <a:pt x="4334985" y="4386749"/>
                  <a:pt x="5248755" y="4087828"/>
                  <a:pt x="6148383" y="3507138"/>
                </a:cubicBezTo>
                <a:lnTo>
                  <a:pt x="6209192" y="3466576"/>
                </a:lnTo>
                <a:close/>
              </a:path>
            </a:pathLst>
          </a:custGeom>
          <a:gradFill flip="none" rotWithShape="1">
            <a:gsLst>
              <a:gs pos="0">
                <a:schemeClr val="accent1"/>
              </a:gs>
              <a:gs pos="76000">
                <a:schemeClr val="accent2"/>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1045" name="TextBox 60">
            <a:extLst>
              <a:ext uri="{FF2B5EF4-FFF2-40B4-BE49-F238E27FC236}">
                <a16:creationId xmlns:a16="http://schemas.microsoft.com/office/drawing/2014/main" id="{E4D2DC76-B259-2766-7973-1BBDBD1A630F}"/>
              </a:ext>
            </a:extLst>
          </p:cNvPr>
          <p:cNvSpPr txBox="1"/>
          <p:nvPr/>
        </p:nvSpPr>
        <p:spPr>
          <a:xfrm>
            <a:off x="806987" y="5024083"/>
            <a:ext cx="4996597" cy="620170"/>
          </a:xfrm>
          <a:prstGeom prst="rect">
            <a:avLst/>
          </a:prstGeom>
          <a:noFill/>
        </p:spPr>
        <p:txBody>
          <a:bodyPr wrap="square">
            <a:spAutoFit/>
          </a:bodyPr>
          <a:lstStyle/>
          <a:p>
            <a:pPr>
              <a:lnSpc>
                <a:spcPct val="150000"/>
              </a:lnSpc>
            </a:pPr>
            <a:r>
              <a:rPr lang="en-US" sz="1200" b="0" i="0" dirty="0">
                <a:solidFill>
                  <a:srgbClr val="000000"/>
                </a:solidFill>
                <a:effectLst/>
                <a:latin typeface="+mj-ea"/>
                <a:ea typeface="+mj-ea"/>
              </a:rPr>
              <a:t>The promotion will be conducted in a 15 - minute English roadshow, consisting</a:t>
            </a:r>
          </a:p>
        </p:txBody>
      </p:sp>
      <p:sp>
        <p:nvSpPr>
          <p:cNvPr id="1046" name="Oval 40">
            <a:extLst>
              <a:ext uri="{FF2B5EF4-FFF2-40B4-BE49-F238E27FC236}">
                <a16:creationId xmlns:a16="http://schemas.microsoft.com/office/drawing/2014/main" id="{CF25D647-ACC3-92DF-CCC8-261026DC54BA}"/>
              </a:ext>
            </a:extLst>
          </p:cNvPr>
          <p:cNvSpPr/>
          <p:nvPr/>
        </p:nvSpPr>
        <p:spPr>
          <a:xfrm>
            <a:off x="6627835" y="1346859"/>
            <a:ext cx="2225381" cy="2225381"/>
          </a:xfrm>
          <a:prstGeom prst="ellipse">
            <a:avLst/>
          </a:prstGeom>
          <a:gradFill>
            <a:gsLst>
              <a:gs pos="0">
                <a:schemeClr val="accent1">
                  <a:lumMod val="60000"/>
                  <a:lumOff val="40000"/>
                </a:schemeClr>
              </a:gs>
              <a:gs pos="100000">
                <a:schemeClr val="accent2">
                  <a:lumMod val="60000"/>
                  <a:lumOff val="40000"/>
                </a:schemeClr>
              </a:gs>
            </a:gsLst>
            <a:lin ang="2700000" scaled="1"/>
          </a:gradFill>
          <a:ln>
            <a:noFill/>
          </a:ln>
          <a:effectLst>
            <a:softEdge rad="825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48" name="图片占位符 7" descr="墙上有钟表的建筑&#10;&#10;AI 生成的内容可能不正确。">
            <a:extLst>
              <a:ext uri="{FF2B5EF4-FFF2-40B4-BE49-F238E27FC236}">
                <a16:creationId xmlns:a16="http://schemas.microsoft.com/office/drawing/2014/main" id="{B231A63E-43DB-A084-C41A-05555F866D4A}"/>
              </a:ext>
            </a:extLst>
          </p:cNvPr>
          <p:cNvPicPr>
            <a:picLocks noChangeAspect="1"/>
          </p:cNvPicPr>
          <p:nvPr/>
        </p:nvPicPr>
        <p:blipFill>
          <a:blip r:embed="rId2">
            <a:extLst>
              <a:ext uri="{28A0092B-C50C-407E-A947-70E740481C1C}">
                <a14:useLocalDpi xmlns:a14="http://schemas.microsoft.com/office/drawing/2010/main" val="0"/>
              </a:ext>
            </a:extLst>
          </a:blip>
          <a:srcRect l="19136" r="19136"/>
          <a:stretch>
            <a:fillRect/>
          </a:stretch>
        </p:blipFill>
        <p:spPr>
          <a:xfrm>
            <a:off x="5841684" y="0"/>
            <a:ext cx="6350318" cy="6858000"/>
          </a:xfrm>
          <a:custGeom>
            <a:avLst/>
            <a:gdLst>
              <a:gd name="connsiteX0" fmla="*/ 2869374 w 6350318"/>
              <a:gd name="connsiteY0" fmla="*/ 0 h 6858000"/>
              <a:gd name="connsiteX1" fmla="*/ 6350318 w 6350318"/>
              <a:gd name="connsiteY1" fmla="*/ 0 h 6858000"/>
              <a:gd name="connsiteX2" fmla="*/ 6350318 w 6350318"/>
              <a:gd name="connsiteY2" fmla="*/ 6858000 h 6858000"/>
              <a:gd name="connsiteX3" fmla="*/ 0 w 6350318"/>
              <a:gd name="connsiteY3" fmla="*/ 6858000 h 6858000"/>
              <a:gd name="connsiteX4" fmla="*/ 17185 w 6350318"/>
              <a:gd name="connsiteY4" fmla="*/ 6835788 h 6858000"/>
              <a:gd name="connsiteX5" fmla="*/ 1086906 w 6350318"/>
              <a:gd name="connsiteY5" fmla="*/ 5687172 h 6858000"/>
              <a:gd name="connsiteX6" fmla="*/ 3690215 w 6350318"/>
              <a:gd name="connsiteY6" fmla="*/ 2363239 h 6858000"/>
              <a:gd name="connsiteX7" fmla="*/ 2946192 w 6350318"/>
              <a:gd name="connsiteY7" fmla="*/ 1025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0318" h="6858000">
                <a:moveTo>
                  <a:pt x="2869374" y="0"/>
                </a:moveTo>
                <a:lnTo>
                  <a:pt x="6350318" y="0"/>
                </a:lnTo>
                <a:lnTo>
                  <a:pt x="6350318" y="6858000"/>
                </a:lnTo>
                <a:lnTo>
                  <a:pt x="0" y="6858000"/>
                </a:lnTo>
                <a:lnTo>
                  <a:pt x="17185" y="6835788"/>
                </a:lnTo>
                <a:cubicBezTo>
                  <a:pt x="301172" y="6477197"/>
                  <a:pt x="657312" y="6085857"/>
                  <a:pt x="1086906" y="5687172"/>
                </a:cubicBezTo>
                <a:cubicBezTo>
                  <a:pt x="1974503" y="4727247"/>
                  <a:pt x="3528850" y="3874884"/>
                  <a:pt x="3690215" y="2363239"/>
                </a:cubicBezTo>
                <a:cubicBezTo>
                  <a:pt x="3802082" y="1723176"/>
                  <a:pt x="3525142" y="905219"/>
                  <a:pt x="2946192" y="102525"/>
                </a:cubicBezTo>
                <a:close/>
              </a:path>
            </a:pathLst>
          </a:custGeom>
        </p:spPr>
      </p:pic>
      <p:grpSp>
        <p:nvGrpSpPr>
          <p:cNvPr id="1049" name="组合 1048">
            <a:extLst>
              <a:ext uri="{FF2B5EF4-FFF2-40B4-BE49-F238E27FC236}">
                <a16:creationId xmlns:a16="http://schemas.microsoft.com/office/drawing/2014/main" id="{6F72C280-DD34-3105-A755-6D90762D2A6F}"/>
              </a:ext>
            </a:extLst>
          </p:cNvPr>
          <p:cNvGrpSpPr/>
          <p:nvPr/>
        </p:nvGrpSpPr>
        <p:grpSpPr>
          <a:xfrm>
            <a:off x="11538795" y="534191"/>
            <a:ext cx="226645" cy="83345"/>
            <a:chOff x="11262365" y="460223"/>
            <a:chExt cx="226645" cy="83345"/>
          </a:xfrm>
        </p:grpSpPr>
        <p:cxnSp>
          <p:nvCxnSpPr>
            <p:cNvPr id="1050" name="直接连接符 1049">
              <a:extLst>
                <a:ext uri="{FF2B5EF4-FFF2-40B4-BE49-F238E27FC236}">
                  <a16:creationId xmlns:a16="http://schemas.microsoft.com/office/drawing/2014/main" id="{C179F9B6-7B08-38D8-6ED9-1DEFE7FFAEC2}"/>
                </a:ext>
              </a:extLst>
            </p:cNvPr>
            <p:cNvCxnSpPr>
              <a:cxnSpLocks/>
            </p:cNvCxnSpPr>
            <p:nvPr/>
          </p:nvCxnSpPr>
          <p:spPr>
            <a:xfrm flipH="1">
              <a:off x="11262365" y="460223"/>
              <a:ext cx="226645" cy="0"/>
            </a:xfrm>
            <a:prstGeom prst="line">
              <a:avLst/>
            </a:prstGeom>
            <a:ln w="222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51" name="直接连接符 1050">
              <a:extLst>
                <a:ext uri="{FF2B5EF4-FFF2-40B4-BE49-F238E27FC236}">
                  <a16:creationId xmlns:a16="http://schemas.microsoft.com/office/drawing/2014/main" id="{45AF2625-B6CB-A0FD-7D0C-FD242C0A79FC}"/>
                </a:ext>
              </a:extLst>
            </p:cNvPr>
            <p:cNvCxnSpPr>
              <a:cxnSpLocks/>
            </p:cNvCxnSpPr>
            <p:nvPr/>
          </p:nvCxnSpPr>
          <p:spPr>
            <a:xfrm flipH="1">
              <a:off x="11371902" y="543568"/>
              <a:ext cx="117108" cy="0"/>
            </a:xfrm>
            <a:prstGeom prst="line">
              <a:avLst/>
            </a:prstGeom>
            <a:ln w="22225">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052" name="observation-tool_18366">
            <a:extLst>
              <a:ext uri="{FF2B5EF4-FFF2-40B4-BE49-F238E27FC236}">
                <a16:creationId xmlns:a16="http://schemas.microsoft.com/office/drawing/2014/main" id="{1A78D331-B472-BC6B-B046-110D1CB3C60B}"/>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文本框 1052">
            <a:extLst>
              <a:ext uri="{FF2B5EF4-FFF2-40B4-BE49-F238E27FC236}">
                <a16:creationId xmlns:a16="http://schemas.microsoft.com/office/drawing/2014/main" id="{94F341A5-953F-ECAD-BB8D-3220869CF17C}"/>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rgbClr val="F8FAFF"/>
                </a:solidFill>
                <a:latin typeface="+mj-lt"/>
              </a:rPr>
              <a:t>COMMUNI</a:t>
            </a:r>
            <a:endParaRPr lang="zh-CN" altLang="en-US" sz="800" kern="1000" dirty="0">
              <a:latin typeface="+mj-lt"/>
            </a:endParaRPr>
          </a:p>
        </p:txBody>
      </p:sp>
      <p:sp>
        <p:nvSpPr>
          <p:cNvPr id="1054" name="标题 1">
            <a:extLst>
              <a:ext uri="{FF2B5EF4-FFF2-40B4-BE49-F238E27FC236}">
                <a16:creationId xmlns:a16="http://schemas.microsoft.com/office/drawing/2014/main" id="{9560EE12-354C-3E6C-44E6-CB2E6B92EEDF}"/>
              </a:ext>
            </a:extLst>
          </p:cNvPr>
          <p:cNvSpPr txBox="1"/>
          <p:nvPr/>
        </p:nvSpPr>
        <p:spPr>
          <a:xfrm>
            <a:off x="886166"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1055" name="文本框 1054">
            <a:extLst>
              <a:ext uri="{FF2B5EF4-FFF2-40B4-BE49-F238E27FC236}">
                <a16:creationId xmlns:a16="http://schemas.microsoft.com/office/drawing/2014/main" id="{1D6E8B08-7B69-B601-237C-22CF42BA9E9C}"/>
              </a:ext>
            </a:extLst>
          </p:cNvPr>
          <p:cNvSpPr txBox="1"/>
          <p:nvPr/>
        </p:nvSpPr>
        <p:spPr>
          <a:xfrm>
            <a:off x="749394" y="1263916"/>
            <a:ext cx="5242461" cy="2308324"/>
          </a:xfrm>
          <a:prstGeom prst="rect">
            <a:avLst/>
          </a:prstGeom>
          <a:noFill/>
        </p:spPr>
        <p:txBody>
          <a:bodyPr wrap="square" rtlCol="0">
            <a:spAutoFit/>
          </a:bodyPr>
          <a:lstStyle/>
          <a:p>
            <a:r>
              <a:rPr lang="en-US" altLang="zh-CN" sz="7200" dirty="0">
                <a:gradFill>
                  <a:gsLst>
                    <a:gs pos="20000">
                      <a:schemeClr val="accent1">
                        <a:lumMod val="75000"/>
                      </a:schemeClr>
                    </a:gs>
                    <a:gs pos="99000">
                      <a:schemeClr val="accent2"/>
                    </a:gs>
                  </a:gsLst>
                  <a:lin ang="2700000" scaled="0"/>
                </a:gradFill>
                <a:latin typeface="+mj-lt"/>
              </a:rPr>
              <a:t>Investor Promotion</a:t>
            </a:r>
          </a:p>
        </p:txBody>
      </p:sp>
      <p:cxnSp>
        <p:nvCxnSpPr>
          <p:cNvPr id="1057" name="直接连接符 1056">
            <a:extLst>
              <a:ext uri="{FF2B5EF4-FFF2-40B4-BE49-F238E27FC236}">
                <a16:creationId xmlns:a16="http://schemas.microsoft.com/office/drawing/2014/main" id="{68629018-3537-D42D-5D2D-11CD5F861059}"/>
              </a:ext>
            </a:extLst>
          </p:cNvPr>
          <p:cNvCxnSpPr/>
          <p:nvPr/>
        </p:nvCxnSpPr>
        <p:spPr>
          <a:xfrm>
            <a:off x="886166" y="4871428"/>
            <a:ext cx="3850934" cy="0"/>
          </a:xfrm>
          <a:prstGeom prst="line">
            <a:avLst/>
          </a:prstGeom>
          <a:ln w="6350">
            <a:gradFill>
              <a:gsLst>
                <a:gs pos="50000">
                  <a:schemeClr val="accent2"/>
                </a:gs>
                <a:gs pos="0">
                  <a:schemeClr val="accent1">
                    <a:lumMod val="45000"/>
                    <a:lumOff val="55000"/>
                    <a:alpha val="0"/>
                  </a:schemeClr>
                </a:gs>
                <a:gs pos="100000">
                  <a:schemeClr val="accent1">
                    <a:lumMod val="30000"/>
                    <a:lumOff val="70000"/>
                    <a:alpha val="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35" name="Freeform: Shape 29">
            <a:extLst>
              <a:ext uri="{FF2B5EF4-FFF2-40B4-BE49-F238E27FC236}">
                <a16:creationId xmlns:a16="http://schemas.microsoft.com/office/drawing/2014/main" id="{449D694C-5909-4737-0B3E-4C2FB1FB4035}"/>
              </a:ext>
            </a:extLst>
          </p:cNvPr>
          <p:cNvSpPr/>
          <p:nvPr/>
        </p:nvSpPr>
        <p:spPr>
          <a:xfrm>
            <a:off x="5706320" y="-219919"/>
            <a:ext cx="4482282" cy="7077919"/>
          </a:xfrm>
          <a:custGeom>
            <a:avLst/>
            <a:gdLst>
              <a:gd name="connsiteX0" fmla="*/ 1324015 w 4836953"/>
              <a:gd name="connsiteY0" fmla="*/ 0 h 7903865"/>
              <a:gd name="connsiteX1" fmla="*/ 3789217 w 4836953"/>
              <a:gd name="connsiteY1" fmla="*/ 0 h 7903865"/>
              <a:gd name="connsiteX2" fmla="*/ 3867451 w 4836953"/>
              <a:gd name="connsiteY2" fmla="*/ 94636 h 7903865"/>
              <a:gd name="connsiteX3" fmla="*/ 4795772 w 4836953"/>
              <a:gd name="connsiteY3" fmla="*/ 2061451 h 7903865"/>
              <a:gd name="connsiteX4" fmla="*/ 2130797 w 4836953"/>
              <a:gd name="connsiteY4" fmla="*/ 6860155 h 7903865"/>
              <a:gd name="connsiteX5" fmla="*/ 1163997 w 4836953"/>
              <a:gd name="connsiteY5" fmla="*/ 7807840 h 7903865"/>
              <a:gd name="connsiteX6" fmla="*/ 1076493 w 4836953"/>
              <a:gd name="connsiteY6" fmla="*/ 7903865 h 7903865"/>
              <a:gd name="connsiteX7" fmla="*/ 0 w 4836953"/>
              <a:gd name="connsiteY7" fmla="*/ 7903865 h 7903865"/>
              <a:gd name="connsiteX8" fmla="*/ 129373 w 4836953"/>
              <a:gd name="connsiteY8" fmla="*/ 7697449 h 7903865"/>
              <a:gd name="connsiteX9" fmla="*/ 1563562 w 4836953"/>
              <a:gd name="connsiteY9" fmla="*/ 5394136 h 7903865"/>
              <a:gd name="connsiteX10" fmla="*/ 1361609 w 4836953"/>
              <a:gd name="connsiteY10" fmla="*/ 36002 h 7903865"/>
              <a:gd name="connsiteX11" fmla="*/ 1324015 w 4836953"/>
              <a:gd name="connsiteY11" fmla="*/ 0 h 79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6953" h="7903865">
                <a:moveTo>
                  <a:pt x="1324015" y="0"/>
                </a:moveTo>
                <a:lnTo>
                  <a:pt x="3789217" y="0"/>
                </a:lnTo>
                <a:lnTo>
                  <a:pt x="3867451" y="94636"/>
                </a:lnTo>
                <a:cubicBezTo>
                  <a:pt x="4404888" y="771889"/>
                  <a:pt x="4741994" y="1452026"/>
                  <a:pt x="4795772" y="2061451"/>
                </a:cubicBezTo>
                <a:cubicBezTo>
                  <a:pt x="5127791" y="4302289"/>
                  <a:pt x="3380478" y="5540316"/>
                  <a:pt x="2130797" y="6860155"/>
                </a:cubicBezTo>
                <a:cubicBezTo>
                  <a:pt x="1783175" y="7171617"/>
                  <a:pt x="1459904" y="7490259"/>
                  <a:pt x="1163997" y="7807840"/>
                </a:cubicBezTo>
                <a:lnTo>
                  <a:pt x="1076493" y="7903865"/>
                </a:lnTo>
                <a:lnTo>
                  <a:pt x="0" y="7903865"/>
                </a:lnTo>
                <a:lnTo>
                  <a:pt x="129373" y="7697449"/>
                </a:lnTo>
                <a:cubicBezTo>
                  <a:pt x="580370" y="6982807"/>
                  <a:pt x="1088581" y="6205801"/>
                  <a:pt x="1563562" y="5394136"/>
                </a:cubicBezTo>
                <a:cubicBezTo>
                  <a:pt x="2612132" y="3755241"/>
                  <a:pt x="3013080" y="1697069"/>
                  <a:pt x="1361609" y="36002"/>
                </a:cubicBezTo>
                <a:lnTo>
                  <a:pt x="1324015" y="0"/>
                </a:lnTo>
                <a:close/>
              </a:path>
            </a:pathLst>
          </a:custGeom>
          <a:noFill/>
          <a:ln>
            <a:gradFill>
              <a:gsLst>
                <a:gs pos="0">
                  <a:schemeClr val="bg1"/>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060" name="矩形: 圆角 1059">
            <a:extLst>
              <a:ext uri="{FF2B5EF4-FFF2-40B4-BE49-F238E27FC236}">
                <a16:creationId xmlns:a16="http://schemas.microsoft.com/office/drawing/2014/main" id="{C8EB718A-7442-46AA-E2F3-01E94A9B02F2}"/>
              </a:ext>
            </a:extLst>
          </p:cNvPr>
          <p:cNvSpPr/>
          <p:nvPr/>
        </p:nvSpPr>
        <p:spPr>
          <a:xfrm>
            <a:off x="886166" y="4042303"/>
            <a:ext cx="1943062" cy="481806"/>
          </a:xfrm>
          <a:prstGeom prst="roundRect">
            <a:avLst>
              <a:gd name="adj" fmla="val 50000"/>
            </a:avLst>
          </a:prstGeom>
          <a:gradFill>
            <a:gsLst>
              <a:gs pos="0">
                <a:schemeClr val="accent1"/>
              </a:gs>
              <a:gs pos="100000">
                <a:schemeClr val="accent2"/>
              </a:gs>
            </a:gsLst>
            <a:lin ang="0" scaled="1"/>
          </a:gra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1" name="矩形: 圆角 1060">
            <a:extLst>
              <a:ext uri="{FF2B5EF4-FFF2-40B4-BE49-F238E27FC236}">
                <a16:creationId xmlns:a16="http://schemas.microsoft.com/office/drawing/2014/main" id="{05F1216B-4B39-DAA7-82E6-A808566D9538}"/>
              </a:ext>
            </a:extLst>
          </p:cNvPr>
          <p:cNvSpPr/>
          <p:nvPr/>
        </p:nvSpPr>
        <p:spPr>
          <a:xfrm>
            <a:off x="3140614" y="4035690"/>
            <a:ext cx="492919" cy="481806"/>
          </a:xfrm>
          <a:prstGeom prst="roundRect">
            <a:avLst>
              <a:gd name="adj" fmla="val 50000"/>
            </a:avLst>
          </a:prstGeom>
          <a:solidFill>
            <a:schemeClr val="bg1"/>
          </a:soli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2" name="文本框 1061">
            <a:extLst>
              <a:ext uri="{FF2B5EF4-FFF2-40B4-BE49-F238E27FC236}">
                <a16:creationId xmlns:a16="http://schemas.microsoft.com/office/drawing/2014/main" id="{C47F0635-93ED-FD08-0001-D4B5761905C0}"/>
              </a:ext>
            </a:extLst>
          </p:cNvPr>
          <p:cNvSpPr txBox="1"/>
          <p:nvPr/>
        </p:nvSpPr>
        <p:spPr>
          <a:xfrm>
            <a:off x="1429002" y="4167790"/>
            <a:ext cx="1706371" cy="230832"/>
          </a:xfrm>
          <a:prstGeom prst="rect">
            <a:avLst/>
          </a:prstGeom>
          <a:noFill/>
        </p:spPr>
        <p:txBody>
          <a:bodyPr wrap="square" rtlCol="0">
            <a:spAutoFit/>
          </a:bodyPr>
          <a:lstStyle/>
          <a:p>
            <a:r>
              <a:rPr lang="en-US" altLang="zh-CN" sz="900">
                <a:solidFill>
                  <a:schemeClr val="bg1"/>
                </a:solidFill>
                <a:latin typeface="+mj-ea"/>
                <a:ea typeface="+mj-ea"/>
              </a:rPr>
              <a:t>Promotion Form</a:t>
            </a:r>
            <a:endParaRPr lang="en-US" altLang="zh-CN" sz="900" dirty="0">
              <a:solidFill>
                <a:schemeClr val="bg1"/>
              </a:solidFill>
              <a:latin typeface="+mj-ea"/>
              <a:ea typeface="+mj-ea"/>
            </a:endParaRPr>
          </a:p>
        </p:txBody>
      </p:sp>
      <p:sp>
        <p:nvSpPr>
          <p:cNvPr id="1063" name="speaker_151869">
            <a:extLst>
              <a:ext uri="{FF2B5EF4-FFF2-40B4-BE49-F238E27FC236}">
                <a16:creationId xmlns:a16="http://schemas.microsoft.com/office/drawing/2014/main" id="{1BA4934F-F966-366B-0E09-8DA2CC50F546}"/>
              </a:ext>
            </a:extLst>
          </p:cNvPr>
          <p:cNvSpPr/>
          <p:nvPr/>
        </p:nvSpPr>
        <p:spPr>
          <a:xfrm>
            <a:off x="1203175" y="4211366"/>
            <a:ext cx="164910" cy="143680"/>
          </a:xfrm>
          <a:custGeom>
            <a:avLst/>
            <a:gdLst>
              <a:gd name="connsiteX0" fmla="*/ 472908 w 605431"/>
              <a:gd name="connsiteY0" fmla="*/ 396935 h 527488"/>
              <a:gd name="connsiteX1" fmla="*/ 489984 w 605431"/>
              <a:gd name="connsiteY1" fmla="*/ 399225 h 527488"/>
              <a:gd name="connsiteX2" fmla="*/ 585815 w 605431"/>
              <a:gd name="connsiteY2" fmla="*/ 454202 h 527488"/>
              <a:gd name="connsiteX3" fmla="*/ 593970 w 605431"/>
              <a:gd name="connsiteY3" fmla="*/ 484744 h 527488"/>
              <a:gd name="connsiteX4" fmla="*/ 563386 w 605431"/>
              <a:gd name="connsiteY4" fmla="*/ 492889 h 527488"/>
              <a:gd name="connsiteX5" fmla="*/ 467556 w 605431"/>
              <a:gd name="connsiteY5" fmla="*/ 437913 h 527488"/>
              <a:gd name="connsiteX6" fmla="*/ 459400 w 605431"/>
              <a:gd name="connsiteY6" fmla="*/ 407370 h 527488"/>
              <a:gd name="connsiteX7" fmla="*/ 472908 w 605431"/>
              <a:gd name="connsiteY7" fmla="*/ 396935 h 527488"/>
              <a:gd name="connsiteX8" fmla="*/ 472314 w 605431"/>
              <a:gd name="connsiteY8" fmla="*/ 242496 h 527488"/>
              <a:gd name="connsiteX9" fmla="*/ 583019 w 605431"/>
              <a:gd name="connsiteY9" fmla="*/ 242496 h 527488"/>
              <a:gd name="connsiteX10" fmla="*/ 605431 w 605431"/>
              <a:gd name="connsiteY10" fmla="*/ 264910 h 527488"/>
              <a:gd name="connsiteX11" fmla="*/ 583019 w 605431"/>
              <a:gd name="connsiteY11" fmla="*/ 287323 h 527488"/>
              <a:gd name="connsiteX12" fmla="*/ 472314 w 605431"/>
              <a:gd name="connsiteY12" fmla="*/ 287323 h 527488"/>
              <a:gd name="connsiteX13" fmla="*/ 449901 w 605431"/>
              <a:gd name="connsiteY13" fmla="*/ 264910 h 527488"/>
              <a:gd name="connsiteX14" fmla="*/ 472314 w 605431"/>
              <a:gd name="connsiteY14" fmla="*/ 242496 h 527488"/>
              <a:gd name="connsiteX15" fmla="*/ 577059 w 605431"/>
              <a:gd name="connsiteY15" fmla="*/ 33961 h 527488"/>
              <a:gd name="connsiteX16" fmla="*/ 590565 w 605431"/>
              <a:gd name="connsiteY16" fmla="*/ 44398 h 527488"/>
              <a:gd name="connsiteX17" fmla="*/ 582410 w 605431"/>
              <a:gd name="connsiteY17" fmla="*/ 74948 h 527488"/>
              <a:gd name="connsiteX18" fmla="*/ 487276 w 605431"/>
              <a:gd name="connsiteY18" fmla="*/ 129936 h 527488"/>
              <a:gd name="connsiteX19" fmla="*/ 456017 w 605431"/>
              <a:gd name="connsiteY19" fmla="*/ 121790 h 527488"/>
              <a:gd name="connsiteX20" fmla="*/ 464851 w 605431"/>
              <a:gd name="connsiteY20" fmla="*/ 91240 h 527488"/>
              <a:gd name="connsiteX21" fmla="*/ 559986 w 605431"/>
              <a:gd name="connsiteY21" fmla="*/ 36252 h 527488"/>
              <a:gd name="connsiteX22" fmla="*/ 577059 w 605431"/>
              <a:gd name="connsiteY22" fmla="*/ 33961 h 527488"/>
              <a:gd name="connsiteX23" fmla="*/ 335523 w 605431"/>
              <a:gd name="connsiteY23" fmla="*/ 184 h 527488"/>
              <a:gd name="connsiteX24" fmla="*/ 354720 w 605431"/>
              <a:gd name="connsiteY24" fmla="*/ 3746 h 527488"/>
              <a:gd name="connsiteX25" fmla="*/ 374427 w 605431"/>
              <a:gd name="connsiteY25" fmla="*/ 35632 h 527488"/>
              <a:gd name="connsiteX26" fmla="*/ 374427 w 605431"/>
              <a:gd name="connsiteY26" fmla="*/ 492210 h 527488"/>
              <a:gd name="connsiteX27" fmla="*/ 354720 w 605431"/>
              <a:gd name="connsiteY27" fmla="*/ 524096 h 527488"/>
              <a:gd name="connsiteX28" fmla="*/ 339091 w 605431"/>
              <a:gd name="connsiteY28" fmla="*/ 527488 h 527488"/>
              <a:gd name="connsiteX29" fmla="*/ 317345 w 605431"/>
              <a:gd name="connsiteY29" fmla="*/ 520025 h 527488"/>
              <a:gd name="connsiteX30" fmla="*/ 201823 w 605431"/>
              <a:gd name="connsiteY30" fmla="*/ 429795 h 527488"/>
              <a:gd name="connsiteX31" fmla="*/ 184835 w 605431"/>
              <a:gd name="connsiteY31" fmla="*/ 431830 h 527488"/>
              <a:gd name="connsiteX32" fmla="*/ 68633 w 605431"/>
              <a:gd name="connsiteY32" fmla="*/ 431830 h 527488"/>
              <a:gd name="connsiteX33" fmla="*/ 0 w 605431"/>
              <a:gd name="connsiteY33" fmla="*/ 362631 h 527488"/>
              <a:gd name="connsiteX34" fmla="*/ 0 w 605431"/>
              <a:gd name="connsiteY34" fmla="*/ 161818 h 527488"/>
              <a:gd name="connsiteX35" fmla="*/ 68633 w 605431"/>
              <a:gd name="connsiteY35" fmla="*/ 93298 h 527488"/>
              <a:gd name="connsiteX36" fmla="*/ 184835 w 605431"/>
              <a:gd name="connsiteY36" fmla="*/ 93298 h 527488"/>
              <a:gd name="connsiteX37" fmla="*/ 204542 w 605431"/>
              <a:gd name="connsiteY37" fmla="*/ 96011 h 527488"/>
              <a:gd name="connsiteX38" fmla="*/ 317345 w 605431"/>
              <a:gd name="connsiteY38" fmla="*/ 7816 h 527488"/>
              <a:gd name="connsiteX39" fmla="*/ 335523 w 605431"/>
              <a:gd name="connsiteY39" fmla="*/ 184 h 52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431" h="527488">
                <a:moveTo>
                  <a:pt x="472908" y="396935"/>
                </a:moveTo>
                <a:cubicBezTo>
                  <a:pt x="478430" y="395493"/>
                  <a:pt x="484547" y="396171"/>
                  <a:pt x="489984" y="399225"/>
                </a:cubicBezTo>
                <a:lnTo>
                  <a:pt x="585815" y="454202"/>
                </a:lnTo>
                <a:cubicBezTo>
                  <a:pt x="596009" y="460310"/>
                  <a:pt x="600087" y="473885"/>
                  <a:pt x="593970" y="484744"/>
                </a:cubicBezTo>
                <a:cubicBezTo>
                  <a:pt x="587853" y="495604"/>
                  <a:pt x="573581" y="499676"/>
                  <a:pt x="563386" y="492889"/>
                </a:cubicBezTo>
                <a:lnTo>
                  <a:pt x="467556" y="437913"/>
                </a:lnTo>
                <a:cubicBezTo>
                  <a:pt x="456681" y="431804"/>
                  <a:pt x="453283" y="418230"/>
                  <a:pt x="459400" y="407370"/>
                </a:cubicBezTo>
                <a:cubicBezTo>
                  <a:pt x="462458" y="401941"/>
                  <a:pt x="467386" y="398377"/>
                  <a:pt x="472908" y="396935"/>
                </a:cubicBezTo>
                <a:close/>
                <a:moveTo>
                  <a:pt x="472314" y="242496"/>
                </a:moveTo>
                <a:lnTo>
                  <a:pt x="583019" y="242496"/>
                </a:lnTo>
                <a:cubicBezTo>
                  <a:pt x="595244" y="242496"/>
                  <a:pt x="605431" y="252684"/>
                  <a:pt x="605431" y="264910"/>
                </a:cubicBezTo>
                <a:cubicBezTo>
                  <a:pt x="605431" y="277814"/>
                  <a:pt x="595244" y="287323"/>
                  <a:pt x="583019" y="287323"/>
                </a:cubicBezTo>
                <a:lnTo>
                  <a:pt x="472314" y="287323"/>
                </a:lnTo>
                <a:cubicBezTo>
                  <a:pt x="460089" y="287323"/>
                  <a:pt x="449901" y="277814"/>
                  <a:pt x="449901" y="264910"/>
                </a:cubicBezTo>
                <a:cubicBezTo>
                  <a:pt x="449901" y="252684"/>
                  <a:pt x="460089" y="242496"/>
                  <a:pt x="472314" y="242496"/>
                </a:cubicBezTo>
                <a:close/>
                <a:moveTo>
                  <a:pt x="577059" y="33961"/>
                </a:moveTo>
                <a:cubicBezTo>
                  <a:pt x="582580" y="35403"/>
                  <a:pt x="587507" y="38967"/>
                  <a:pt x="590565" y="44398"/>
                </a:cubicBezTo>
                <a:cubicBezTo>
                  <a:pt x="597360" y="55260"/>
                  <a:pt x="593283" y="68838"/>
                  <a:pt x="582410" y="74948"/>
                </a:cubicBezTo>
                <a:lnTo>
                  <a:pt x="487276" y="129936"/>
                </a:lnTo>
                <a:cubicBezTo>
                  <a:pt x="476403" y="136046"/>
                  <a:pt x="462812" y="132652"/>
                  <a:pt x="456017" y="121790"/>
                </a:cubicBezTo>
                <a:cubicBezTo>
                  <a:pt x="449901" y="110928"/>
                  <a:pt x="453978" y="97350"/>
                  <a:pt x="464851" y="91240"/>
                </a:cubicBezTo>
                <a:lnTo>
                  <a:pt x="559986" y="36252"/>
                </a:lnTo>
                <a:cubicBezTo>
                  <a:pt x="565422" y="33197"/>
                  <a:pt x="571538" y="32518"/>
                  <a:pt x="577059" y="33961"/>
                </a:cubicBezTo>
                <a:close/>
                <a:moveTo>
                  <a:pt x="335523" y="184"/>
                </a:moveTo>
                <a:cubicBezTo>
                  <a:pt x="341979" y="-494"/>
                  <a:pt x="348604" y="693"/>
                  <a:pt x="354720" y="3746"/>
                </a:cubicBezTo>
                <a:cubicBezTo>
                  <a:pt x="366952" y="9852"/>
                  <a:pt x="374427" y="22063"/>
                  <a:pt x="374427" y="35632"/>
                </a:cubicBezTo>
                <a:lnTo>
                  <a:pt x="374427" y="492210"/>
                </a:lnTo>
                <a:cubicBezTo>
                  <a:pt x="374427" y="505778"/>
                  <a:pt x="366952" y="517990"/>
                  <a:pt x="354720" y="524096"/>
                </a:cubicBezTo>
                <a:cubicBezTo>
                  <a:pt x="349963" y="526810"/>
                  <a:pt x="344527" y="527488"/>
                  <a:pt x="339091" y="527488"/>
                </a:cubicBezTo>
                <a:cubicBezTo>
                  <a:pt x="331616" y="527488"/>
                  <a:pt x="324141" y="525453"/>
                  <a:pt x="317345" y="520025"/>
                </a:cubicBezTo>
                <a:lnTo>
                  <a:pt x="201823" y="429795"/>
                </a:lnTo>
                <a:cubicBezTo>
                  <a:pt x="196387" y="431152"/>
                  <a:pt x="190951" y="431830"/>
                  <a:pt x="184835" y="431830"/>
                </a:cubicBezTo>
                <a:lnTo>
                  <a:pt x="68633" y="431830"/>
                </a:lnTo>
                <a:cubicBezTo>
                  <a:pt x="30579" y="431830"/>
                  <a:pt x="0" y="400623"/>
                  <a:pt x="0" y="362631"/>
                </a:cubicBezTo>
                <a:lnTo>
                  <a:pt x="0" y="161818"/>
                </a:lnTo>
                <a:cubicBezTo>
                  <a:pt x="0" y="123827"/>
                  <a:pt x="30579" y="93298"/>
                  <a:pt x="68633" y="93298"/>
                </a:cubicBezTo>
                <a:lnTo>
                  <a:pt x="184835" y="93298"/>
                </a:lnTo>
                <a:cubicBezTo>
                  <a:pt x="191630" y="93298"/>
                  <a:pt x="198426" y="94654"/>
                  <a:pt x="204542" y="96011"/>
                </a:cubicBezTo>
                <a:lnTo>
                  <a:pt x="317345" y="7816"/>
                </a:lnTo>
                <a:cubicBezTo>
                  <a:pt x="322782" y="3407"/>
                  <a:pt x="329067" y="863"/>
                  <a:pt x="335523" y="1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4" name="wheel-with-cogs_48698">
            <a:extLst>
              <a:ext uri="{FF2B5EF4-FFF2-40B4-BE49-F238E27FC236}">
                <a16:creationId xmlns:a16="http://schemas.microsoft.com/office/drawing/2014/main" id="{655DED3A-121C-D1CE-0230-D932BC33C152}"/>
              </a:ext>
            </a:extLst>
          </p:cNvPr>
          <p:cNvSpPr/>
          <p:nvPr/>
        </p:nvSpPr>
        <p:spPr>
          <a:xfrm>
            <a:off x="3273750" y="4163428"/>
            <a:ext cx="226646" cy="226331"/>
          </a:xfrm>
          <a:custGeom>
            <a:avLst/>
            <a:gdLst>
              <a:gd name="T0" fmla="*/ 7722 w 7722"/>
              <a:gd name="T1" fmla="*/ 4718 h 7722"/>
              <a:gd name="T2" fmla="*/ 7722 w 7722"/>
              <a:gd name="T3" fmla="*/ 3167 h 7722"/>
              <a:gd name="T4" fmla="*/ 7600 w 7722"/>
              <a:gd name="T5" fmla="*/ 3045 h 7722"/>
              <a:gd name="T6" fmla="*/ 6396 w 7722"/>
              <a:gd name="T7" fmla="*/ 2481 h 7722"/>
              <a:gd name="T8" fmla="*/ 7168 w 7722"/>
              <a:gd name="T9" fmla="*/ 1708 h 7722"/>
              <a:gd name="T10" fmla="*/ 6072 w 7722"/>
              <a:gd name="T11" fmla="*/ 612 h 7722"/>
              <a:gd name="T12" fmla="*/ 5899 w 7722"/>
              <a:gd name="T13" fmla="*/ 612 h 7722"/>
              <a:gd name="T14" fmla="*/ 4677 w 7722"/>
              <a:gd name="T15" fmla="*/ 1079 h 7722"/>
              <a:gd name="T16" fmla="*/ 4677 w 7722"/>
              <a:gd name="T17" fmla="*/ 0 h 7722"/>
              <a:gd name="T18" fmla="*/ 3127 w 7722"/>
              <a:gd name="T19" fmla="*/ 0 h 7722"/>
              <a:gd name="T20" fmla="*/ 3004 w 7722"/>
              <a:gd name="T21" fmla="*/ 122 h 7722"/>
              <a:gd name="T22" fmla="*/ 2498 w 7722"/>
              <a:gd name="T23" fmla="*/ 1286 h 7722"/>
              <a:gd name="T24" fmla="*/ 1737 w 7722"/>
              <a:gd name="T25" fmla="*/ 525 h 7722"/>
              <a:gd name="T26" fmla="*/ 640 w 7722"/>
              <a:gd name="T27" fmla="*/ 1621 h 7722"/>
              <a:gd name="T28" fmla="*/ 640 w 7722"/>
              <a:gd name="T29" fmla="*/ 1794 h 7722"/>
              <a:gd name="T30" fmla="*/ 1065 w 7722"/>
              <a:gd name="T31" fmla="*/ 3004 h 7722"/>
              <a:gd name="T32" fmla="*/ 0 w 7722"/>
              <a:gd name="T33" fmla="*/ 3004 h 7722"/>
              <a:gd name="T34" fmla="*/ 0 w 7722"/>
              <a:gd name="T35" fmla="*/ 4555 h 7722"/>
              <a:gd name="T36" fmla="*/ 122 w 7722"/>
              <a:gd name="T37" fmla="*/ 4677 h 7722"/>
              <a:gd name="T38" fmla="*/ 1300 w 7722"/>
              <a:gd name="T39" fmla="*/ 5268 h 7722"/>
              <a:gd name="T40" fmla="*/ 554 w 7722"/>
              <a:gd name="T41" fmla="*/ 6014 h 7722"/>
              <a:gd name="T42" fmla="*/ 1650 w 7722"/>
              <a:gd name="T43" fmla="*/ 7111 h 7722"/>
              <a:gd name="T44" fmla="*/ 1823 w 7722"/>
              <a:gd name="T45" fmla="*/ 7111 h 7722"/>
              <a:gd name="T46" fmla="*/ 3045 w 7722"/>
              <a:gd name="T47" fmla="*/ 6654 h 7722"/>
              <a:gd name="T48" fmla="*/ 3045 w 7722"/>
              <a:gd name="T49" fmla="*/ 7722 h 7722"/>
              <a:gd name="T50" fmla="*/ 4595 w 7722"/>
              <a:gd name="T51" fmla="*/ 7722 h 7722"/>
              <a:gd name="T52" fmla="*/ 4718 w 7722"/>
              <a:gd name="T53" fmla="*/ 7600 h 7722"/>
              <a:gd name="T54" fmla="*/ 5210 w 7722"/>
              <a:gd name="T55" fmla="*/ 6422 h 7722"/>
              <a:gd name="T56" fmla="*/ 5985 w 7722"/>
              <a:gd name="T57" fmla="*/ 7197 h 7722"/>
              <a:gd name="T58" fmla="*/ 7082 w 7722"/>
              <a:gd name="T59" fmla="*/ 6101 h 7722"/>
              <a:gd name="T60" fmla="*/ 7082 w 7722"/>
              <a:gd name="T61" fmla="*/ 5928 h 7722"/>
              <a:gd name="T62" fmla="*/ 6616 w 7722"/>
              <a:gd name="T63" fmla="*/ 4718 h 7722"/>
              <a:gd name="T64" fmla="*/ 7600 w 7722"/>
              <a:gd name="T65" fmla="*/ 4718 h 7722"/>
              <a:gd name="T66" fmla="*/ 3841 w 7722"/>
              <a:gd name="T67" fmla="*/ 5595 h 7722"/>
              <a:gd name="T68" fmla="*/ 3841 w 7722"/>
              <a:gd name="T69" fmla="*/ 2127 h 7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22" h="7722">
                <a:moveTo>
                  <a:pt x="7600" y="4718"/>
                </a:moveTo>
                <a:lnTo>
                  <a:pt x="7722" y="4718"/>
                </a:lnTo>
                <a:lnTo>
                  <a:pt x="7722" y="4595"/>
                </a:lnTo>
                <a:lnTo>
                  <a:pt x="7722" y="3167"/>
                </a:lnTo>
                <a:lnTo>
                  <a:pt x="7722" y="3045"/>
                </a:lnTo>
                <a:lnTo>
                  <a:pt x="7600" y="3045"/>
                </a:lnTo>
                <a:lnTo>
                  <a:pt x="6628" y="3045"/>
                </a:lnTo>
                <a:cubicBezTo>
                  <a:pt x="6571" y="2849"/>
                  <a:pt x="6493" y="2660"/>
                  <a:pt x="6396" y="2481"/>
                </a:cubicBezTo>
                <a:lnTo>
                  <a:pt x="7082" y="1794"/>
                </a:lnTo>
                <a:lnTo>
                  <a:pt x="7168" y="1708"/>
                </a:lnTo>
                <a:lnTo>
                  <a:pt x="7082" y="1621"/>
                </a:lnTo>
                <a:lnTo>
                  <a:pt x="6072" y="612"/>
                </a:lnTo>
                <a:lnTo>
                  <a:pt x="5985" y="525"/>
                </a:lnTo>
                <a:lnTo>
                  <a:pt x="5899" y="612"/>
                </a:lnTo>
                <a:lnTo>
                  <a:pt x="5210" y="1300"/>
                </a:lnTo>
                <a:cubicBezTo>
                  <a:pt x="5040" y="1209"/>
                  <a:pt x="4861" y="1135"/>
                  <a:pt x="4677" y="1079"/>
                </a:cubicBezTo>
                <a:lnTo>
                  <a:pt x="4677" y="122"/>
                </a:lnTo>
                <a:lnTo>
                  <a:pt x="4677" y="0"/>
                </a:lnTo>
                <a:lnTo>
                  <a:pt x="4555" y="0"/>
                </a:lnTo>
                <a:lnTo>
                  <a:pt x="3127" y="0"/>
                </a:lnTo>
                <a:lnTo>
                  <a:pt x="3004" y="0"/>
                </a:lnTo>
                <a:lnTo>
                  <a:pt x="3004" y="122"/>
                </a:lnTo>
                <a:lnTo>
                  <a:pt x="3004" y="1080"/>
                </a:lnTo>
                <a:cubicBezTo>
                  <a:pt x="2829" y="1132"/>
                  <a:pt x="2660" y="1201"/>
                  <a:pt x="2498" y="1286"/>
                </a:cubicBezTo>
                <a:lnTo>
                  <a:pt x="1823" y="612"/>
                </a:lnTo>
                <a:lnTo>
                  <a:pt x="1737" y="525"/>
                </a:lnTo>
                <a:lnTo>
                  <a:pt x="1650" y="612"/>
                </a:lnTo>
                <a:lnTo>
                  <a:pt x="640" y="1621"/>
                </a:lnTo>
                <a:lnTo>
                  <a:pt x="554" y="1708"/>
                </a:lnTo>
                <a:lnTo>
                  <a:pt x="640" y="1794"/>
                </a:lnTo>
                <a:lnTo>
                  <a:pt x="1300" y="2454"/>
                </a:lnTo>
                <a:cubicBezTo>
                  <a:pt x="1203" y="2630"/>
                  <a:pt x="1124" y="2814"/>
                  <a:pt x="1065" y="3004"/>
                </a:cubicBezTo>
                <a:lnTo>
                  <a:pt x="122" y="3004"/>
                </a:lnTo>
                <a:lnTo>
                  <a:pt x="0" y="3004"/>
                </a:lnTo>
                <a:lnTo>
                  <a:pt x="0" y="3127"/>
                </a:lnTo>
                <a:lnTo>
                  <a:pt x="0" y="4555"/>
                </a:lnTo>
                <a:lnTo>
                  <a:pt x="0" y="4677"/>
                </a:lnTo>
                <a:lnTo>
                  <a:pt x="122" y="4677"/>
                </a:lnTo>
                <a:lnTo>
                  <a:pt x="1053" y="4677"/>
                </a:lnTo>
                <a:cubicBezTo>
                  <a:pt x="1113" y="4882"/>
                  <a:pt x="1196" y="5080"/>
                  <a:pt x="1300" y="5268"/>
                </a:cubicBezTo>
                <a:lnTo>
                  <a:pt x="640" y="5928"/>
                </a:lnTo>
                <a:lnTo>
                  <a:pt x="554" y="6014"/>
                </a:lnTo>
                <a:lnTo>
                  <a:pt x="640" y="6101"/>
                </a:lnTo>
                <a:lnTo>
                  <a:pt x="1650" y="7111"/>
                </a:lnTo>
                <a:lnTo>
                  <a:pt x="1737" y="7197"/>
                </a:lnTo>
                <a:lnTo>
                  <a:pt x="1823" y="7111"/>
                </a:lnTo>
                <a:lnTo>
                  <a:pt x="2498" y="6436"/>
                </a:lnTo>
                <a:cubicBezTo>
                  <a:pt x="2672" y="6527"/>
                  <a:pt x="2855" y="6600"/>
                  <a:pt x="3045" y="6654"/>
                </a:cubicBezTo>
                <a:lnTo>
                  <a:pt x="3045" y="7600"/>
                </a:lnTo>
                <a:lnTo>
                  <a:pt x="3045" y="7722"/>
                </a:lnTo>
                <a:lnTo>
                  <a:pt x="3167" y="7722"/>
                </a:lnTo>
                <a:lnTo>
                  <a:pt x="4595" y="7722"/>
                </a:lnTo>
                <a:lnTo>
                  <a:pt x="4718" y="7722"/>
                </a:lnTo>
                <a:lnTo>
                  <a:pt x="4718" y="7600"/>
                </a:lnTo>
                <a:lnTo>
                  <a:pt x="4718" y="6630"/>
                </a:lnTo>
                <a:cubicBezTo>
                  <a:pt x="4888" y="6576"/>
                  <a:pt x="5053" y="6507"/>
                  <a:pt x="5210" y="6422"/>
                </a:cubicBezTo>
                <a:lnTo>
                  <a:pt x="5899" y="7110"/>
                </a:lnTo>
                <a:lnTo>
                  <a:pt x="5985" y="7197"/>
                </a:lnTo>
                <a:lnTo>
                  <a:pt x="6072" y="7110"/>
                </a:lnTo>
                <a:lnTo>
                  <a:pt x="7082" y="6101"/>
                </a:lnTo>
                <a:lnTo>
                  <a:pt x="7168" y="6014"/>
                </a:lnTo>
                <a:lnTo>
                  <a:pt x="7082" y="5928"/>
                </a:lnTo>
                <a:lnTo>
                  <a:pt x="6396" y="5242"/>
                </a:lnTo>
                <a:cubicBezTo>
                  <a:pt x="6486" y="5074"/>
                  <a:pt x="6560" y="4898"/>
                  <a:pt x="6616" y="4718"/>
                </a:cubicBezTo>
                <a:lnTo>
                  <a:pt x="7600" y="4718"/>
                </a:lnTo>
                <a:lnTo>
                  <a:pt x="7600" y="4718"/>
                </a:lnTo>
                <a:close/>
                <a:moveTo>
                  <a:pt x="5575" y="3861"/>
                </a:moveTo>
                <a:cubicBezTo>
                  <a:pt x="5575" y="4817"/>
                  <a:pt x="4797" y="5595"/>
                  <a:pt x="3841" y="5595"/>
                </a:cubicBezTo>
                <a:cubicBezTo>
                  <a:pt x="2885" y="5595"/>
                  <a:pt x="2107" y="4817"/>
                  <a:pt x="2107" y="3861"/>
                </a:cubicBezTo>
                <a:cubicBezTo>
                  <a:pt x="2107" y="2905"/>
                  <a:pt x="2885" y="2127"/>
                  <a:pt x="3841" y="2127"/>
                </a:cubicBezTo>
                <a:cubicBezTo>
                  <a:pt x="4797" y="2127"/>
                  <a:pt x="5575" y="2905"/>
                  <a:pt x="5575" y="3861"/>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5421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E29DD63D-FE4B-BD78-C5D7-73300D2A96BC}"/>
              </a:ext>
            </a:extLst>
          </p:cNvPr>
          <p:cNvGrpSpPr/>
          <p:nvPr/>
        </p:nvGrpSpPr>
        <p:grpSpPr>
          <a:xfrm>
            <a:off x="11538795" y="534191"/>
            <a:ext cx="226645" cy="83345"/>
            <a:chOff x="11262365" y="460223"/>
            <a:chExt cx="226645" cy="83345"/>
          </a:xfrm>
        </p:grpSpPr>
        <p:cxnSp>
          <p:nvCxnSpPr>
            <p:cNvPr id="21" name="直接连接符 20">
              <a:extLst>
                <a:ext uri="{FF2B5EF4-FFF2-40B4-BE49-F238E27FC236}">
                  <a16:creationId xmlns:a16="http://schemas.microsoft.com/office/drawing/2014/main" id="{A0782B63-DB92-7315-C299-7EE8BE9A9362}"/>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2" name="直接连接符 21">
              <a:extLst>
                <a:ext uri="{FF2B5EF4-FFF2-40B4-BE49-F238E27FC236}">
                  <a16:creationId xmlns:a16="http://schemas.microsoft.com/office/drawing/2014/main" id="{960DB3DF-B1BC-4C13-F0C1-D545FFB4C164}"/>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23" name="observation-tool_18366">
            <a:extLst>
              <a:ext uri="{FF2B5EF4-FFF2-40B4-BE49-F238E27FC236}">
                <a16:creationId xmlns:a16="http://schemas.microsoft.com/office/drawing/2014/main" id="{C92FF8A8-4261-D747-B4C9-B36E43D0AA1D}"/>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文本框 23">
            <a:extLst>
              <a:ext uri="{FF2B5EF4-FFF2-40B4-BE49-F238E27FC236}">
                <a16:creationId xmlns:a16="http://schemas.microsoft.com/office/drawing/2014/main" id="{1AB8B99D-5598-F605-64FE-8340F4CBE529}"/>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26" name="标题 1">
            <a:extLst>
              <a:ext uri="{FF2B5EF4-FFF2-40B4-BE49-F238E27FC236}">
                <a16:creationId xmlns:a16="http://schemas.microsoft.com/office/drawing/2014/main" id="{8C17ADE3-AEA9-6B4A-BC75-1B2E2ED2F48D}"/>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27" name="Oval 1">
            <a:extLst>
              <a:ext uri="{FF2B5EF4-FFF2-40B4-BE49-F238E27FC236}">
                <a16:creationId xmlns:a16="http://schemas.microsoft.com/office/drawing/2014/main" id="{4CDD6367-E194-D897-B3C0-AC3116F5B2F1}"/>
              </a:ext>
            </a:extLst>
          </p:cNvPr>
          <p:cNvSpPr/>
          <p:nvPr/>
        </p:nvSpPr>
        <p:spPr>
          <a:xfrm>
            <a:off x="6148558" y="4522717"/>
            <a:ext cx="2149274" cy="2149274"/>
          </a:xfrm>
          <a:prstGeom prst="ellipse">
            <a:avLst/>
          </a:prstGeom>
          <a:gradFill flip="none" rotWithShape="1">
            <a:gsLst>
              <a:gs pos="100000">
                <a:schemeClr val="accent1"/>
              </a:gs>
              <a:gs pos="30000">
                <a:schemeClr val="accent2"/>
              </a:gs>
            </a:gsLst>
            <a:path path="circle">
              <a:fillToRect t="100000" r="100000"/>
            </a:path>
            <a:tileRect l="-100000" b="-10000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10">
            <a:extLst>
              <a:ext uri="{FF2B5EF4-FFF2-40B4-BE49-F238E27FC236}">
                <a16:creationId xmlns:a16="http://schemas.microsoft.com/office/drawing/2014/main" id="{347CF7D2-BB98-AD1C-0624-6B03E96AA9C7}"/>
              </a:ext>
            </a:extLst>
          </p:cNvPr>
          <p:cNvGrpSpPr/>
          <p:nvPr/>
        </p:nvGrpSpPr>
        <p:grpSpPr>
          <a:xfrm>
            <a:off x="4013321" y="1434811"/>
            <a:ext cx="4165358" cy="4267200"/>
            <a:chOff x="4345843" y="1563012"/>
            <a:chExt cx="3495164" cy="3580620"/>
          </a:xfrm>
        </p:grpSpPr>
        <p:grpSp>
          <p:nvGrpSpPr>
            <p:cNvPr id="29" name="Group 2">
              <a:extLst>
                <a:ext uri="{FF2B5EF4-FFF2-40B4-BE49-F238E27FC236}">
                  <a16:creationId xmlns:a16="http://schemas.microsoft.com/office/drawing/2014/main" id="{88F7D262-0D73-CA63-DAA3-C9587BE80B0D}"/>
                </a:ext>
              </a:extLst>
            </p:cNvPr>
            <p:cNvGrpSpPr/>
            <p:nvPr/>
          </p:nvGrpSpPr>
          <p:grpSpPr>
            <a:xfrm>
              <a:off x="4347351" y="1563668"/>
              <a:ext cx="3492148" cy="3579964"/>
              <a:chOff x="4347351" y="2173268"/>
              <a:chExt cx="3492148" cy="3579964"/>
            </a:xfrm>
          </p:grpSpPr>
          <p:sp useBgFill="1">
            <p:nvSpPr>
              <p:cNvPr id="34" name="Oval 3">
                <a:extLst>
                  <a:ext uri="{FF2B5EF4-FFF2-40B4-BE49-F238E27FC236}">
                    <a16:creationId xmlns:a16="http://schemas.microsoft.com/office/drawing/2014/main" id="{9E01310B-F362-4652-0667-2830E3582640}"/>
                  </a:ext>
                </a:extLst>
              </p:cNvPr>
              <p:cNvSpPr/>
              <p:nvPr/>
            </p:nvSpPr>
            <p:spPr>
              <a:xfrm>
                <a:off x="4347352" y="2173268"/>
                <a:ext cx="3492147" cy="3492147"/>
              </a:xfrm>
              <a:prstGeom prst="ellipse">
                <a:avLst/>
              </a:prstGeom>
              <a:ln>
                <a:noFill/>
              </a:ln>
              <a:effectLst>
                <a:outerShdw blurRad="863600" dist="927100" dir="8700000" sx="90000" sy="90000" algn="tr" rotWithShape="0">
                  <a:srgbClr val="282F4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4">
                <a:extLst>
                  <a:ext uri="{FF2B5EF4-FFF2-40B4-BE49-F238E27FC236}">
                    <a16:creationId xmlns:a16="http://schemas.microsoft.com/office/drawing/2014/main" id="{55839BAE-1257-6692-28FD-8C189070F696}"/>
                  </a:ext>
                </a:extLst>
              </p:cNvPr>
              <p:cNvSpPr/>
              <p:nvPr/>
            </p:nvSpPr>
            <p:spPr>
              <a:xfrm>
                <a:off x="6033800" y="4671225"/>
                <a:ext cx="1634689" cy="1082007"/>
              </a:xfrm>
              <a:custGeom>
                <a:avLst/>
                <a:gdLst>
                  <a:gd name="connsiteX0" fmla="*/ 810905 w 1262944"/>
                  <a:gd name="connsiteY0" fmla="*/ 0 h 835948"/>
                  <a:gd name="connsiteX1" fmla="*/ 1126546 w 1262944"/>
                  <a:gd name="connsiteY1" fmla="*/ 63725 h 835948"/>
                  <a:gd name="connsiteX2" fmla="*/ 1262944 w 1262944"/>
                  <a:gd name="connsiteY2" fmla="*/ 137760 h 835948"/>
                  <a:gd name="connsiteX3" fmla="*/ 1180218 w 1262944"/>
                  <a:gd name="connsiteY3" fmla="*/ 248388 h 835948"/>
                  <a:gd name="connsiteX4" fmla="*/ 92443 w 1262944"/>
                  <a:gd name="connsiteY4" fmla="*/ 831344 h 835948"/>
                  <a:gd name="connsiteX5" fmla="*/ 1265 w 1262944"/>
                  <a:gd name="connsiteY5" fmla="*/ 835948 h 835948"/>
                  <a:gd name="connsiteX6" fmla="*/ 0 w 1262944"/>
                  <a:gd name="connsiteY6" fmla="*/ 810905 h 835948"/>
                  <a:gd name="connsiteX7" fmla="*/ 810905 w 1262944"/>
                  <a:gd name="connsiteY7" fmla="*/ 0 h 83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2944" h="835948">
                    <a:moveTo>
                      <a:pt x="810905" y="0"/>
                    </a:moveTo>
                    <a:cubicBezTo>
                      <a:pt x="922868" y="0"/>
                      <a:pt x="1029531" y="22691"/>
                      <a:pt x="1126546" y="63725"/>
                    </a:cubicBezTo>
                    <a:lnTo>
                      <a:pt x="1262944" y="137760"/>
                    </a:lnTo>
                    <a:lnTo>
                      <a:pt x="1180218" y="248388"/>
                    </a:lnTo>
                    <a:cubicBezTo>
                      <a:pt x="915288" y="569410"/>
                      <a:pt x="529462" y="786962"/>
                      <a:pt x="92443" y="831344"/>
                    </a:cubicBezTo>
                    <a:lnTo>
                      <a:pt x="1265" y="835948"/>
                    </a:lnTo>
                    <a:lnTo>
                      <a:pt x="0" y="810905"/>
                    </a:lnTo>
                    <a:cubicBezTo>
                      <a:pt x="0" y="363055"/>
                      <a:pt x="363055" y="0"/>
                      <a:pt x="810905" y="0"/>
                    </a:cubicBezTo>
                    <a:close/>
                  </a:path>
                </a:pathLst>
              </a:custGeom>
              <a:gradFill flip="none" rotWithShape="1">
                <a:gsLst>
                  <a:gs pos="100000">
                    <a:schemeClr val="accent1"/>
                  </a:gs>
                  <a:gs pos="30000">
                    <a:schemeClr val="accent2"/>
                  </a:gs>
                </a:gsLst>
                <a:path path="circle">
                  <a:fillToRect t="100000" r="100000"/>
                </a:path>
                <a:tileRect l="-100000" b="-100000"/>
              </a:gra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5">
                <a:extLst>
                  <a:ext uri="{FF2B5EF4-FFF2-40B4-BE49-F238E27FC236}">
                    <a16:creationId xmlns:a16="http://schemas.microsoft.com/office/drawing/2014/main" id="{3D0B46D6-249C-4735-6B79-294334CBFD7F}"/>
                  </a:ext>
                </a:extLst>
              </p:cNvPr>
              <p:cNvSpPr/>
              <p:nvPr/>
            </p:nvSpPr>
            <p:spPr>
              <a:xfrm>
                <a:off x="4347351" y="2173268"/>
                <a:ext cx="3492147" cy="3492147"/>
              </a:xfrm>
              <a:prstGeom prst="ellipse">
                <a:avLst/>
              </a:prstGeom>
              <a:solidFill>
                <a:schemeClr val="bg1">
                  <a:alpha val="8000"/>
                </a:schemeClr>
              </a:solidFill>
              <a:ln w="15875">
                <a:gradFill flip="none" rotWithShape="1">
                  <a:gsLst>
                    <a:gs pos="0">
                      <a:schemeClr val="bg1">
                        <a:alpha val="60000"/>
                      </a:schemeClr>
                    </a:gs>
                    <a:gs pos="50000">
                      <a:schemeClr val="bg1">
                        <a:alpha val="0"/>
                      </a:schemeClr>
                    </a:gs>
                    <a:gs pos="100000">
                      <a:schemeClr val="bg1">
                        <a:alpha val="60000"/>
                      </a:schemeClr>
                    </a:gs>
                  </a:gsLst>
                  <a:lin ang="189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Freeform 13">
              <a:extLst>
                <a:ext uri="{FF2B5EF4-FFF2-40B4-BE49-F238E27FC236}">
                  <a16:creationId xmlns:a16="http://schemas.microsoft.com/office/drawing/2014/main" id="{25F49001-F12D-35D9-4F14-D98DC9FA8E31}"/>
                </a:ext>
              </a:extLst>
            </p:cNvPr>
            <p:cNvSpPr>
              <a:spLocks/>
            </p:cNvSpPr>
            <p:nvPr/>
          </p:nvSpPr>
          <p:spPr bwMode="auto">
            <a:xfrm>
              <a:off x="6106218" y="1563012"/>
              <a:ext cx="1734789" cy="2193646"/>
            </a:xfrm>
            <a:custGeom>
              <a:avLst/>
              <a:gdLst>
                <a:gd name="T0" fmla="*/ 870 w 870"/>
                <a:gd name="T1" fmla="*/ 865 h 1101"/>
                <a:gd name="T2" fmla="*/ 0 w 870"/>
                <a:gd name="T3" fmla="*/ 0 h 1101"/>
                <a:gd name="T4" fmla="*/ 0 w 870"/>
                <a:gd name="T5" fmla="*/ 333 h 1101"/>
                <a:gd name="T6" fmla="*/ 79 w 870"/>
                <a:gd name="T7" fmla="*/ 312 h 1101"/>
                <a:gd name="T8" fmla="*/ 236 w 870"/>
                <a:gd name="T9" fmla="*/ 469 h 1101"/>
                <a:gd name="T10" fmla="*/ 79 w 870"/>
                <a:gd name="T11" fmla="*/ 627 h 1101"/>
                <a:gd name="T12" fmla="*/ 0 w 870"/>
                <a:gd name="T13" fmla="*/ 606 h 1101"/>
                <a:gd name="T14" fmla="*/ 0 w 870"/>
                <a:gd name="T15" fmla="*/ 865 h 1101"/>
                <a:gd name="T16" fmla="*/ 299 w 870"/>
                <a:gd name="T17" fmla="*/ 865 h 1101"/>
                <a:gd name="T18" fmla="*/ 260 w 870"/>
                <a:gd name="T19" fmla="*/ 962 h 1101"/>
                <a:gd name="T20" fmla="*/ 400 w 870"/>
                <a:gd name="T21" fmla="*/ 1101 h 1101"/>
                <a:gd name="T22" fmla="*/ 540 w 870"/>
                <a:gd name="T23" fmla="*/ 962 h 1101"/>
                <a:gd name="T24" fmla="*/ 501 w 870"/>
                <a:gd name="T25" fmla="*/ 865 h 1101"/>
                <a:gd name="T26" fmla="*/ 870 w 870"/>
                <a:gd name="T27" fmla="*/ 86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0" h="1101">
                  <a:moveTo>
                    <a:pt x="870" y="865"/>
                  </a:moveTo>
                  <a:cubicBezTo>
                    <a:pt x="864" y="388"/>
                    <a:pt x="478" y="3"/>
                    <a:pt x="0" y="0"/>
                  </a:cubicBezTo>
                  <a:cubicBezTo>
                    <a:pt x="0" y="333"/>
                    <a:pt x="0" y="333"/>
                    <a:pt x="0" y="333"/>
                  </a:cubicBezTo>
                  <a:cubicBezTo>
                    <a:pt x="23" y="320"/>
                    <a:pt x="50" y="312"/>
                    <a:pt x="79" y="312"/>
                  </a:cubicBezTo>
                  <a:cubicBezTo>
                    <a:pt x="165" y="312"/>
                    <a:pt x="236" y="383"/>
                    <a:pt x="236" y="469"/>
                  </a:cubicBezTo>
                  <a:cubicBezTo>
                    <a:pt x="236" y="556"/>
                    <a:pt x="165" y="627"/>
                    <a:pt x="79" y="627"/>
                  </a:cubicBezTo>
                  <a:cubicBezTo>
                    <a:pt x="50" y="627"/>
                    <a:pt x="23" y="619"/>
                    <a:pt x="0" y="606"/>
                  </a:cubicBezTo>
                  <a:cubicBezTo>
                    <a:pt x="0" y="865"/>
                    <a:pt x="0" y="865"/>
                    <a:pt x="0" y="865"/>
                  </a:cubicBezTo>
                  <a:cubicBezTo>
                    <a:pt x="299" y="865"/>
                    <a:pt x="299" y="865"/>
                    <a:pt x="299" y="865"/>
                  </a:cubicBezTo>
                  <a:cubicBezTo>
                    <a:pt x="275" y="890"/>
                    <a:pt x="260" y="924"/>
                    <a:pt x="260" y="962"/>
                  </a:cubicBezTo>
                  <a:cubicBezTo>
                    <a:pt x="260" y="1039"/>
                    <a:pt x="323" y="1101"/>
                    <a:pt x="400" y="1101"/>
                  </a:cubicBezTo>
                  <a:cubicBezTo>
                    <a:pt x="477" y="1101"/>
                    <a:pt x="540" y="1039"/>
                    <a:pt x="540" y="962"/>
                  </a:cubicBezTo>
                  <a:cubicBezTo>
                    <a:pt x="540" y="924"/>
                    <a:pt x="525" y="890"/>
                    <a:pt x="501" y="865"/>
                  </a:cubicBezTo>
                  <a:lnTo>
                    <a:pt x="870" y="865"/>
                  </a:lnTo>
                  <a:close/>
                </a:path>
              </a:pathLst>
            </a:custGeom>
            <a:solidFill>
              <a:schemeClr val="accent1"/>
            </a:solidFill>
            <a:ln>
              <a:noFill/>
            </a:ln>
            <a:effectLst>
              <a:outerShdw blurRad="508000" dist="228600" dir="8700000" sx="90000" sy="90000" algn="tr" rotWithShape="0">
                <a:srgbClr val="282F4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rgbClr val="505880"/>
                </a:solidFill>
              </a:endParaRPr>
            </a:p>
          </p:txBody>
        </p:sp>
        <p:sp>
          <p:nvSpPr>
            <p:cNvPr id="31" name="Freeform 14">
              <a:extLst>
                <a:ext uri="{FF2B5EF4-FFF2-40B4-BE49-F238E27FC236}">
                  <a16:creationId xmlns:a16="http://schemas.microsoft.com/office/drawing/2014/main" id="{07127436-988B-CEA9-ABFB-E30A3EAFB854}"/>
                </a:ext>
              </a:extLst>
            </p:cNvPr>
            <p:cNvSpPr>
              <a:spLocks/>
            </p:cNvSpPr>
            <p:nvPr/>
          </p:nvSpPr>
          <p:spPr bwMode="auto">
            <a:xfrm>
              <a:off x="4345843" y="2876470"/>
              <a:ext cx="1724554" cy="2180000"/>
            </a:xfrm>
            <a:custGeom>
              <a:avLst/>
              <a:gdLst>
                <a:gd name="T0" fmla="*/ 788 w 865"/>
                <a:gd name="T1" fmla="*/ 479 h 1094"/>
                <a:gd name="T2" fmla="*/ 865 w 865"/>
                <a:gd name="T3" fmla="*/ 500 h 1094"/>
                <a:gd name="T4" fmla="*/ 865 w 865"/>
                <a:gd name="T5" fmla="*/ 224 h 1094"/>
                <a:gd name="T6" fmla="*/ 596 w 865"/>
                <a:gd name="T7" fmla="*/ 224 h 1094"/>
                <a:gd name="T8" fmla="*/ 624 w 865"/>
                <a:gd name="T9" fmla="*/ 140 h 1094"/>
                <a:gd name="T10" fmla="*/ 484 w 865"/>
                <a:gd name="T11" fmla="*/ 0 h 1094"/>
                <a:gd name="T12" fmla="*/ 345 w 865"/>
                <a:gd name="T13" fmla="*/ 140 h 1094"/>
                <a:gd name="T14" fmla="*/ 373 w 865"/>
                <a:gd name="T15" fmla="*/ 224 h 1094"/>
                <a:gd name="T16" fmla="*/ 0 w 865"/>
                <a:gd name="T17" fmla="*/ 224 h 1094"/>
                <a:gd name="T18" fmla="*/ 865 w 865"/>
                <a:gd name="T19" fmla="*/ 1094 h 1094"/>
                <a:gd name="T20" fmla="*/ 865 w 865"/>
                <a:gd name="T21" fmla="*/ 773 h 1094"/>
                <a:gd name="T22" fmla="*/ 788 w 865"/>
                <a:gd name="T23" fmla="*/ 794 h 1094"/>
                <a:gd name="T24" fmla="*/ 630 w 865"/>
                <a:gd name="T25" fmla="*/ 637 h 1094"/>
                <a:gd name="T26" fmla="*/ 788 w 865"/>
                <a:gd name="T27" fmla="*/ 479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 h="1094">
                  <a:moveTo>
                    <a:pt x="788" y="479"/>
                  </a:moveTo>
                  <a:cubicBezTo>
                    <a:pt x="816" y="479"/>
                    <a:pt x="842" y="487"/>
                    <a:pt x="865" y="500"/>
                  </a:cubicBezTo>
                  <a:cubicBezTo>
                    <a:pt x="865" y="224"/>
                    <a:pt x="865" y="224"/>
                    <a:pt x="865" y="224"/>
                  </a:cubicBezTo>
                  <a:cubicBezTo>
                    <a:pt x="596" y="224"/>
                    <a:pt x="596" y="224"/>
                    <a:pt x="596" y="224"/>
                  </a:cubicBezTo>
                  <a:cubicBezTo>
                    <a:pt x="613" y="201"/>
                    <a:pt x="624" y="172"/>
                    <a:pt x="624" y="140"/>
                  </a:cubicBezTo>
                  <a:cubicBezTo>
                    <a:pt x="624" y="63"/>
                    <a:pt x="561" y="0"/>
                    <a:pt x="484" y="0"/>
                  </a:cubicBezTo>
                  <a:cubicBezTo>
                    <a:pt x="407" y="0"/>
                    <a:pt x="345" y="63"/>
                    <a:pt x="345" y="140"/>
                  </a:cubicBezTo>
                  <a:cubicBezTo>
                    <a:pt x="345" y="172"/>
                    <a:pt x="355" y="201"/>
                    <a:pt x="373" y="224"/>
                  </a:cubicBezTo>
                  <a:cubicBezTo>
                    <a:pt x="0" y="224"/>
                    <a:pt x="0" y="224"/>
                    <a:pt x="0" y="224"/>
                  </a:cubicBezTo>
                  <a:cubicBezTo>
                    <a:pt x="3" y="702"/>
                    <a:pt x="388" y="1088"/>
                    <a:pt x="865" y="1094"/>
                  </a:cubicBezTo>
                  <a:cubicBezTo>
                    <a:pt x="865" y="773"/>
                    <a:pt x="865" y="773"/>
                    <a:pt x="865" y="773"/>
                  </a:cubicBezTo>
                  <a:cubicBezTo>
                    <a:pt x="842" y="786"/>
                    <a:pt x="816" y="794"/>
                    <a:pt x="788" y="794"/>
                  </a:cubicBezTo>
                  <a:cubicBezTo>
                    <a:pt x="701" y="794"/>
                    <a:pt x="630" y="723"/>
                    <a:pt x="630" y="637"/>
                  </a:cubicBezTo>
                  <a:cubicBezTo>
                    <a:pt x="630" y="550"/>
                    <a:pt x="701" y="479"/>
                    <a:pt x="788" y="47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spc="-150">
                <a:effectLst>
                  <a:outerShdw blurRad="63500" dist="38100" dir="2700000" algn="tl" rotWithShape="0">
                    <a:prstClr val="black">
                      <a:alpha val="25000"/>
                    </a:prstClr>
                  </a:outerShdw>
                </a:effectLst>
              </a:endParaRPr>
            </a:p>
          </p:txBody>
        </p:sp>
        <p:sp>
          <p:nvSpPr>
            <p:cNvPr id="32" name="Rectangle 8">
              <a:extLst>
                <a:ext uri="{FF2B5EF4-FFF2-40B4-BE49-F238E27FC236}">
                  <a16:creationId xmlns:a16="http://schemas.microsoft.com/office/drawing/2014/main" id="{DC783F54-6C3B-97B6-2FDC-11D156CB2B83}"/>
                </a:ext>
              </a:extLst>
            </p:cNvPr>
            <p:cNvSpPr/>
            <p:nvPr/>
          </p:nvSpPr>
          <p:spPr>
            <a:xfrm>
              <a:off x="6780116" y="2534650"/>
              <a:ext cx="400985" cy="400981"/>
            </a:xfrm>
            <a:prstGeom prst="rect">
              <a:avLst/>
            </a:prstGeom>
            <a:blipFill>
              <a:blip r:embed="rId2">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9">
              <a:extLst>
                <a:ext uri="{FF2B5EF4-FFF2-40B4-BE49-F238E27FC236}">
                  <a16:creationId xmlns:a16="http://schemas.microsoft.com/office/drawing/2014/main" id="{FB456D5B-0CAA-9203-9E75-88519C7B97C2}"/>
                </a:ext>
              </a:extLst>
            </p:cNvPr>
            <p:cNvSpPr/>
            <p:nvPr/>
          </p:nvSpPr>
          <p:spPr>
            <a:xfrm>
              <a:off x="4960451" y="3723132"/>
              <a:ext cx="400985" cy="400981"/>
            </a:xfrm>
            <a:prstGeom prst="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12">
            <a:extLst>
              <a:ext uri="{FF2B5EF4-FFF2-40B4-BE49-F238E27FC236}">
                <a16:creationId xmlns:a16="http://schemas.microsoft.com/office/drawing/2014/main" id="{AD93B17B-0549-F3E6-33C2-15159DDA6F64}"/>
              </a:ext>
            </a:extLst>
          </p:cNvPr>
          <p:cNvSpPr txBox="1"/>
          <p:nvPr/>
        </p:nvSpPr>
        <p:spPr>
          <a:xfrm>
            <a:off x="8376946" y="1204104"/>
            <a:ext cx="4161763" cy="369332"/>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l"/>
            <a:r>
              <a:rPr lang="en-US" sz="1800">
                <a:solidFill>
                  <a:schemeClr val="accent1">
                    <a:lumMod val="75000"/>
                  </a:schemeClr>
                </a:solidFill>
              </a:rPr>
              <a:t>Obtaining Commitments</a:t>
            </a:r>
            <a:endParaRPr lang="en-US" sz="1800" dirty="0">
              <a:solidFill>
                <a:schemeClr val="accent1">
                  <a:lumMod val="75000"/>
                </a:schemeClr>
              </a:solidFill>
            </a:endParaRPr>
          </a:p>
        </p:txBody>
      </p:sp>
      <p:sp>
        <p:nvSpPr>
          <p:cNvPr id="38" name="TextBox 13">
            <a:extLst>
              <a:ext uri="{FF2B5EF4-FFF2-40B4-BE49-F238E27FC236}">
                <a16:creationId xmlns:a16="http://schemas.microsoft.com/office/drawing/2014/main" id="{A9272593-AEE5-291E-53A2-74487505BBDF}"/>
              </a:ext>
            </a:extLst>
          </p:cNvPr>
          <p:cNvSpPr txBox="1"/>
          <p:nvPr/>
        </p:nvSpPr>
        <p:spPr>
          <a:xfrm>
            <a:off x="8376946" y="1549367"/>
            <a:ext cx="3581692" cy="555537"/>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l"/>
            <a:r>
              <a:rPr lang="en-US" sz="1200" dirty="0">
                <a:solidFill>
                  <a:schemeClr val="tx1"/>
                </a:solidFill>
                <a:latin typeface="+mj-ea"/>
                <a:ea typeface="+mj-ea"/>
                <a:cs typeface="Poppins" panose="00000500000000000000" pitchFamily="2" charset="0"/>
              </a:rPr>
              <a:t>The goal is to get immediate commitments such as POC, budget confirmation</a:t>
            </a:r>
          </a:p>
        </p:txBody>
      </p:sp>
      <p:sp>
        <p:nvSpPr>
          <p:cNvPr id="39" name="TextBox 15">
            <a:extLst>
              <a:ext uri="{FF2B5EF4-FFF2-40B4-BE49-F238E27FC236}">
                <a16:creationId xmlns:a16="http://schemas.microsoft.com/office/drawing/2014/main" id="{181D676B-9D55-2CF7-4C87-CFFC0E1EC85E}"/>
              </a:ext>
            </a:extLst>
          </p:cNvPr>
          <p:cNvSpPr txBox="1"/>
          <p:nvPr/>
        </p:nvSpPr>
        <p:spPr>
          <a:xfrm>
            <a:off x="1182275" y="4683297"/>
            <a:ext cx="2632779" cy="369332"/>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r"/>
            <a:r>
              <a:rPr lang="en-US" sz="1800">
                <a:solidFill>
                  <a:schemeClr val="accent1">
                    <a:lumMod val="75000"/>
                  </a:schemeClr>
                </a:solidFill>
              </a:rPr>
              <a:t>Establishing Trust</a:t>
            </a:r>
            <a:endParaRPr lang="en-US" sz="1800" dirty="0">
              <a:solidFill>
                <a:schemeClr val="accent1">
                  <a:lumMod val="75000"/>
                </a:schemeClr>
              </a:solidFill>
            </a:endParaRPr>
          </a:p>
        </p:txBody>
      </p:sp>
      <p:sp>
        <p:nvSpPr>
          <p:cNvPr id="40" name="TextBox 16">
            <a:extLst>
              <a:ext uri="{FF2B5EF4-FFF2-40B4-BE49-F238E27FC236}">
                <a16:creationId xmlns:a16="http://schemas.microsoft.com/office/drawing/2014/main" id="{B54522AB-3A03-BBE3-16AA-40007C5365AB}"/>
              </a:ext>
            </a:extLst>
          </p:cNvPr>
          <p:cNvSpPr txBox="1"/>
          <p:nvPr/>
        </p:nvSpPr>
        <p:spPr>
          <a:xfrm>
            <a:off x="523875" y="5028560"/>
            <a:ext cx="3291180" cy="795602"/>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r"/>
            <a:r>
              <a:rPr lang="en-US" sz="1200" dirty="0">
                <a:solidFill>
                  <a:schemeClr val="tx1"/>
                </a:solidFill>
                <a:latin typeface="+mj-ea"/>
                <a:ea typeface="+mj-ea"/>
                <a:cs typeface="Poppins" panose="00000500000000000000" pitchFamily="2" charset="0"/>
              </a:rPr>
              <a:t>In a 30 - minute presentation, aim to build “business - technology - finance” triple trust with the audience</a:t>
            </a:r>
          </a:p>
        </p:txBody>
      </p:sp>
      <p:sp>
        <p:nvSpPr>
          <p:cNvPr id="41" name="Speech Bubble: Oval 18">
            <a:extLst>
              <a:ext uri="{FF2B5EF4-FFF2-40B4-BE49-F238E27FC236}">
                <a16:creationId xmlns:a16="http://schemas.microsoft.com/office/drawing/2014/main" id="{2528BA36-2344-F181-6695-F59BA2D1A18F}"/>
              </a:ext>
            </a:extLst>
          </p:cNvPr>
          <p:cNvSpPr/>
          <p:nvPr/>
        </p:nvSpPr>
        <p:spPr>
          <a:xfrm>
            <a:off x="8704464" y="3764636"/>
            <a:ext cx="2683846" cy="2546246"/>
          </a:xfrm>
          <a:prstGeom prst="wedgeEllipseCallout">
            <a:avLst>
              <a:gd name="adj1" fmla="val -58419"/>
              <a:gd name="adj2" fmla="val 11787"/>
            </a:avLst>
          </a:prstGeom>
          <a:solidFill>
            <a:schemeClr val="accent2"/>
          </a:solidFill>
          <a:ln>
            <a:noFill/>
          </a:ln>
          <a:effectLst>
            <a:outerShdw blurRad="596900" dist="127000" dir="3000000" algn="t" rotWithShape="0">
              <a:schemeClr val="tx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400"/>
            <a:endParaRPr lang="en-US">
              <a:solidFill>
                <a:schemeClr val="tx1">
                  <a:lumMod val="65000"/>
                  <a:lumOff val="35000"/>
                </a:schemeClr>
              </a:solidFill>
            </a:endParaRPr>
          </a:p>
        </p:txBody>
      </p:sp>
      <p:grpSp>
        <p:nvGrpSpPr>
          <p:cNvPr id="42" name="Group 19">
            <a:extLst>
              <a:ext uri="{FF2B5EF4-FFF2-40B4-BE49-F238E27FC236}">
                <a16:creationId xmlns:a16="http://schemas.microsoft.com/office/drawing/2014/main" id="{F9DA78E5-783D-0573-A785-25921658E575}"/>
              </a:ext>
            </a:extLst>
          </p:cNvPr>
          <p:cNvGrpSpPr/>
          <p:nvPr/>
        </p:nvGrpSpPr>
        <p:grpSpPr>
          <a:xfrm>
            <a:off x="9504496" y="4146193"/>
            <a:ext cx="1067594" cy="840750"/>
            <a:chOff x="9433485" y="3389959"/>
            <a:chExt cx="1067594" cy="840750"/>
          </a:xfrm>
        </p:grpSpPr>
        <p:sp>
          <p:nvSpPr>
            <p:cNvPr id="43" name="TextBox 9">
              <a:extLst>
                <a:ext uri="{FF2B5EF4-FFF2-40B4-BE49-F238E27FC236}">
                  <a16:creationId xmlns:a16="http://schemas.microsoft.com/office/drawing/2014/main" id="{C5DE2FE8-ECE8-33D1-564E-F9DFD596B273}"/>
                </a:ext>
              </a:extLst>
            </p:cNvPr>
            <p:cNvSpPr txBox="1"/>
            <p:nvPr/>
          </p:nvSpPr>
          <p:spPr>
            <a:xfrm>
              <a:off x="9433485" y="3399712"/>
              <a:ext cx="873957" cy="83099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800" spc="-300" dirty="0">
                  <a:solidFill>
                    <a:schemeClr val="bg1"/>
                  </a:solidFill>
                  <a:latin typeface="+mj-lt"/>
                </a:rPr>
                <a:t>30</a:t>
              </a:r>
            </a:p>
          </p:txBody>
        </p:sp>
        <p:sp>
          <p:nvSpPr>
            <p:cNvPr id="44" name="TextBox 10">
              <a:extLst>
                <a:ext uri="{FF2B5EF4-FFF2-40B4-BE49-F238E27FC236}">
                  <a16:creationId xmlns:a16="http://schemas.microsoft.com/office/drawing/2014/main" id="{7E42D64C-B2DA-4AB2-CA7C-CB65F5779E0F}"/>
                </a:ext>
              </a:extLst>
            </p:cNvPr>
            <p:cNvSpPr txBox="1"/>
            <p:nvPr/>
          </p:nvSpPr>
          <p:spPr>
            <a:xfrm>
              <a:off x="10187709" y="3389959"/>
              <a:ext cx="313370" cy="35266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30000"/>
                </a:lnSpc>
                <a:spcBef>
                  <a:spcPts val="1200"/>
                </a:spcBef>
              </a:pPr>
              <a:r>
                <a:rPr lang="en-US" sz="1400" dirty="0">
                  <a:solidFill>
                    <a:schemeClr val="bg1"/>
                  </a:solidFill>
                  <a:latin typeface="+mj-lt"/>
                  <a:ea typeface="Open Sans" panose="020B0606030504020204" pitchFamily="34" charset="0"/>
                  <a:cs typeface="Open Sans" panose="020B0606030504020204" pitchFamily="34" charset="0"/>
                </a:rPr>
                <a:t>%</a:t>
              </a:r>
            </a:p>
          </p:txBody>
        </p:sp>
      </p:grpSp>
      <p:sp>
        <p:nvSpPr>
          <p:cNvPr id="45" name="TextBox 15">
            <a:extLst>
              <a:ext uri="{FF2B5EF4-FFF2-40B4-BE49-F238E27FC236}">
                <a16:creationId xmlns:a16="http://schemas.microsoft.com/office/drawing/2014/main" id="{2DE7F9A9-AD81-D3FC-2F10-1B3FAAA160DE}"/>
              </a:ext>
            </a:extLst>
          </p:cNvPr>
          <p:cNvSpPr txBox="1"/>
          <p:nvPr/>
        </p:nvSpPr>
        <p:spPr>
          <a:xfrm>
            <a:off x="9083048" y="4939200"/>
            <a:ext cx="1926676" cy="79560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30000"/>
              </a:lnSpc>
            </a:pPr>
            <a:r>
              <a:rPr lang="en-US" sz="1200" dirty="0">
                <a:solidFill>
                  <a:schemeClr val="bg1"/>
                </a:solidFill>
                <a:latin typeface="+mj-ea"/>
                <a:ea typeface="+mj-ea"/>
              </a:rPr>
              <a:t>This presentation is designed for international SaaS</a:t>
            </a:r>
          </a:p>
        </p:txBody>
      </p:sp>
      <p:sp>
        <p:nvSpPr>
          <p:cNvPr id="46" name="Speech Bubble: Oval 21">
            <a:extLst>
              <a:ext uri="{FF2B5EF4-FFF2-40B4-BE49-F238E27FC236}">
                <a16:creationId xmlns:a16="http://schemas.microsoft.com/office/drawing/2014/main" id="{C398C2F7-AFF4-5B14-03E9-A2C155791383}"/>
              </a:ext>
            </a:extLst>
          </p:cNvPr>
          <p:cNvSpPr/>
          <p:nvPr/>
        </p:nvSpPr>
        <p:spPr>
          <a:xfrm>
            <a:off x="803690" y="1256962"/>
            <a:ext cx="2683846" cy="2546246"/>
          </a:xfrm>
          <a:prstGeom prst="wedgeEllipseCallout">
            <a:avLst>
              <a:gd name="adj1" fmla="val 58908"/>
              <a:gd name="adj2" fmla="val 14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sz="3200" spc="-150">
              <a:solidFill>
                <a:schemeClr val="accent1"/>
              </a:solidFill>
              <a:effectLst>
                <a:outerShdw blurRad="63500" dist="38100" dir="2700000" algn="tl" rotWithShape="0">
                  <a:prstClr val="black">
                    <a:alpha val="25000"/>
                  </a:prstClr>
                </a:outerShdw>
              </a:effectLst>
            </a:endParaRPr>
          </a:p>
        </p:txBody>
      </p:sp>
      <p:sp>
        <p:nvSpPr>
          <p:cNvPr id="47" name="TextBox 21">
            <a:extLst>
              <a:ext uri="{FF2B5EF4-FFF2-40B4-BE49-F238E27FC236}">
                <a16:creationId xmlns:a16="http://schemas.microsoft.com/office/drawing/2014/main" id="{F9584530-B3DB-2417-8B80-E6B8F5AFF7B0}"/>
              </a:ext>
            </a:extLst>
          </p:cNvPr>
          <p:cNvSpPr txBox="1"/>
          <p:nvPr/>
        </p:nvSpPr>
        <p:spPr>
          <a:xfrm>
            <a:off x="1182274" y="2431526"/>
            <a:ext cx="1926676" cy="795602"/>
          </a:xfrm>
          <a:prstGeom prst="rect">
            <a:avLst/>
          </a:prstGeom>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30000"/>
              </a:lnSpc>
            </a:pPr>
            <a:r>
              <a:rPr lang="en-US" sz="1200" dirty="0">
                <a:solidFill>
                  <a:schemeClr val="bg1"/>
                </a:solidFill>
                <a:latin typeface="+mj-ea"/>
                <a:ea typeface="+mj-ea"/>
              </a:rPr>
              <a:t>This presentation is designed for international SaaS</a:t>
            </a:r>
          </a:p>
        </p:txBody>
      </p:sp>
      <p:grpSp>
        <p:nvGrpSpPr>
          <p:cNvPr id="48" name="Group 22">
            <a:extLst>
              <a:ext uri="{FF2B5EF4-FFF2-40B4-BE49-F238E27FC236}">
                <a16:creationId xmlns:a16="http://schemas.microsoft.com/office/drawing/2014/main" id="{779F7362-9B1A-A58F-4CC3-901F143C8A1A}"/>
              </a:ext>
            </a:extLst>
          </p:cNvPr>
          <p:cNvGrpSpPr/>
          <p:nvPr/>
        </p:nvGrpSpPr>
        <p:grpSpPr>
          <a:xfrm>
            <a:off x="1603722" y="1638519"/>
            <a:ext cx="1067594" cy="840750"/>
            <a:chOff x="9433485" y="3389959"/>
            <a:chExt cx="1067594" cy="840750"/>
          </a:xfrm>
        </p:grpSpPr>
        <p:sp>
          <p:nvSpPr>
            <p:cNvPr id="50" name="TextBox 19">
              <a:extLst>
                <a:ext uri="{FF2B5EF4-FFF2-40B4-BE49-F238E27FC236}">
                  <a16:creationId xmlns:a16="http://schemas.microsoft.com/office/drawing/2014/main" id="{1A69958A-615C-CCB6-B39D-B1360762B36C}"/>
                </a:ext>
              </a:extLst>
            </p:cNvPr>
            <p:cNvSpPr txBox="1"/>
            <p:nvPr/>
          </p:nvSpPr>
          <p:spPr>
            <a:xfrm>
              <a:off x="9433485" y="3399712"/>
              <a:ext cx="901209" cy="83099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800" spc="-300" dirty="0">
                  <a:solidFill>
                    <a:schemeClr val="bg1"/>
                  </a:solidFill>
                  <a:latin typeface="+mj-lt"/>
                </a:rPr>
                <a:t>50</a:t>
              </a:r>
            </a:p>
          </p:txBody>
        </p:sp>
        <p:sp>
          <p:nvSpPr>
            <p:cNvPr id="52" name="TextBox 20">
              <a:extLst>
                <a:ext uri="{FF2B5EF4-FFF2-40B4-BE49-F238E27FC236}">
                  <a16:creationId xmlns:a16="http://schemas.microsoft.com/office/drawing/2014/main" id="{91E9AB99-C51D-053D-0B89-452320D34CE7}"/>
                </a:ext>
              </a:extLst>
            </p:cNvPr>
            <p:cNvSpPr txBox="1"/>
            <p:nvPr/>
          </p:nvSpPr>
          <p:spPr>
            <a:xfrm>
              <a:off x="10187709" y="3389959"/>
              <a:ext cx="313370" cy="35266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30000"/>
                </a:lnSpc>
                <a:spcBef>
                  <a:spcPts val="1200"/>
                </a:spcBef>
              </a:pPr>
              <a:r>
                <a:rPr lang="en-US" sz="1400" dirty="0">
                  <a:solidFill>
                    <a:schemeClr val="bg1"/>
                  </a:solidFill>
                  <a:latin typeface="+mj-lt"/>
                  <a:ea typeface="Open Sans" panose="020B0606030504020204" pitchFamily="34" charset="0"/>
                  <a:cs typeface="Open Sans" panose="020B0606030504020204" pitchFamily="34" charset="0"/>
                </a:rPr>
                <a:t>%</a:t>
              </a:r>
            </a:p>
          </p:txBody>
        </p:sp>
      </p:grpSp>
    </p:spTree>
    <p:extLst>
      <p:ext uri="{BB962C8B-B14F-4D97-AF65-F5344CB8AC3E}">
        <p14:creationId xmlns:p14="http://schemas.microsoft.com/office/powerpoint/2010/main" val="257099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E7112735-36DB-2B5C-0C8A-386D34BF9BF9}"/>
              </a:ext>
            </a:extLst>
          </p:cNvPr>
          <p:cNvSpPr/>
          <p:nvPr/>
        </p:nvSpPr>
        <p:spPr>
          <a:xfrm>
            <a:off x="8110290" y="8"/>
            <a:ext cx="4081711" cy="6857992"/>
          </a:xfrm>
          <a:custGeom>
            <a:avLst/>
            <a:gdLst>
              <a:gd name="connsiteX0" fmla="*/ 3136874 w 4081711"/>
              <a:gd name="connsiteY0" fmla="*/ 5253414 h 6857992"/>
              <a:gd name="connsiteX1" fmla="*/ 3136875 w 4081711"/>
              <a:gd name="connsiteY1" fmla="*/ 5253414 h 6857992"/>
              <a:gd name="connsiteX2" fmla="*/ 4081711 w 4081711"/>
              <a:gd name="connsiteY2" fmla="*/ 5253414 h 6857992"/>
              <a:gd name="connsiteX3" fmla="*/ 4081711 w 4081711"/>
              <a:gd name="connsiteY3" fmla="*/ 6743312 h 6857992"/>
              <a:gd name="connsiteX4" fmla="*/ 4018889 w 4081711"/>
              <a:gd name="connsiteY4" fmla="*/ 6857992 h 6857992"/>
              <a:gd name="connsiteX5" fmla="*/ 4018884 w 4081711"/>
              <a:gd name="connsiteY5" fmla="*/ 6857992 h 6857992"/>
              <a:gd name="connsiteX6" fmla="*/ 4018130 w 4081711"/>
              <a:gd name="connsiteY6" fmla="*/ 6856621 h 6857992"/>
              <a:gd name="connsiteX7" fmla="*/ 4017379 w 4081711"/>
              <a:gd name="connsiteY7" fmla="*/ 6857992 h 6857992"/>
              <a:gd name="connsiteX8" fmla="*/ 4017376 w 4081711"/>
              <a:gd name="connsiteY8" fmla="*/ 6857992 h 6857992"/>
              <a:gd name="connsiteX9" fmla="*/ 3137264 w 4081711"/>
              <a:gd name="connsiteY9" fmla="*/ 5254122 h 6857992"/>
              <a:gd name="connsiteX10" fmla="*/ 2972252 w 4081711"/>
              <a:gd name="connsiteY10" fmla="*/ 5253414 h 6857992"/>
              <a:gd name="connsiteX11" fmla="*/ 2972252 w 4081711"/>
              <a:gd name="connsiteY11" fmla="*/ 5253416 h 6857992"/>
              <a:gd name="connsiteX12" fmla="*/ 2972253 w 4081711"/>
              <a:gd name="connsiteY12" fmla="*/ 5253414 h 6857992"/>
              <a:gd name="connsiteX13" fmla="*/ 3851243 w 4081711"/>
              <a:gd name="connsiteY13" fmla="*/ 6857992 h 6857992"/>
              <a:gd name="connsiteX14" fmla="*/ 2090243 w 4081711"/>
              <a:gd name="connsiteY14" fmla="*/ 6857992 h 6857992"/>
              <a:gd name="connsiteX15" fmla="*/ 2971475 w 4081711"/>
              <a:gd name="connsiteY15" fmla="*/ 5254830 h 6857992"/>
              <a:gd name="connsiteX16" fmla="*/ 1045124 w 4081711"/>
              <a:gd name="connsiteY16" fmla="*/ 5253414 h 6857992"/>
              <a:gd name="connsiteX17" fmla="*/ 1046631 w 4081711"/>
              <a:gd name="connsiteY17" fmla="*/ 5253414 h 6857992"/>
              <a:gd name="connsiteX18" fmla="*/ 2806120 w 4081711"/>
              <a:gd name="connsiteY18" fmla="*/ 5253414 h 6857992"/>
              <a:gd name="connsiteX19" fmla="*/ 1927131 w 4081711"/>
              <a:gd name="connsiteY19" fmla="*/ 6857992 h 6857992"/>
              <a:gd name="connsiteX20" fmla="*/ 1927126 w 4081711"/>
              <a:gd name="connsiteY20" fmla="*/ 6857992 h 6857992"/>
              <a:gd name="connsiteX21" fmla="*/ 1926739 w 4081711"/>
              <a:gd name="connsiteY21" fmla="*/ 6857287 h 6857992"/>
              <a:gd name="connsiteX22" fmla="*/ 880501 w 4081711"/>
              <a:gd name="connsiteY22" fmla="*/ 5253414 h 6857992"/>
              <a:gd name="connsiteX23" fmla="*/ 881254 w 4081711"/>
              <a:gd name="connsiteY23" fmla="*/ 5254788 h 6857992"/>
              <a:gd name="connsiteX24" fmla="*/ 882009 w 4081711"/>
              <a:gd name="connsiteY24" fmla="*/ 5253414 h 6857992"/>
              <a:gd name="connsiteX25" fmla="*/ 1760993 w 4081711"/>
              <a:gd name="connsiteY25" fmla="*/ 6857992 h 6857992"/>
              <a:gd name="connsiteX26" fmla="*/ 0 w 4081711"/>
              <a:gd name="connsiteY26" fmla="*/ 6857992 h 6857992"/>
              <a:gd name="connsiteX27" fmla="*/ 1747 w 4081711"/>
              <a:gd name="connsiteY27" fmla="*/ 6854811 h 6857992"/>
              <a:gd name="connsiteX28" fmla="*/ 4017377 w 4081711"/>
              <a:gd name="connsiteY28" fmla="*/ 3502274 h 6857992"/>
              <a:gd name="connsiteX29" fmla="*/ 4018130 w 4081711"/>
              <a:gd name="connsiteY29" fmla="*/ 3503649 h 6857992"/>
              <a:gd name="connsiteX30" fmla="*/ 4018886 w 4081711"/>
              <a:gd name="connsiteY30" fmla="*/ 3502274 h 6857992"/>
              <a:gd name="connsiteX31" fmla="*/ 4081711 w 4081711"/>
              <a:gd name="connsiteY31" fmla="*/ 3616960 h 6857992"/>
              <a:gd name="connsiteX32" fmla="*/ 4081711 w 4081711"/>
              <a:gd name="connsiteY32" fmla="*/ 5106856 h 6857992"/>
              <a:gd name="connsiteX33" fmla="*/ 3136875 w 4081711"/>
              <a:gd name="connsiteY33" fmla="*/ 5106856 h 6857992"/>
              <a:gd name="connsiteX34" fmla="*/ 3136874 w 4081711"/>
              <a:gd name="connsiteY34" fmla="*/ 5106856 h 6857992"/>
              <a:gd name="connsiteX35" fmla="*/ 3137264 w 4081711"/>
              <a:gd name="connsiteY35" fmla="*/ 5106149 h 6857992"/>
              <a:gd name="connsiteX36" fmla="*/ 2090241 w 4081711"/>
              <a:gd name="connsiteY36" fmla="*/ 3502274 h 6857992"/>
              <a:gd name="connsiteX37" fmla="*/ 2091750 w 4081711"/>
              <a:gd name="connsiteY37" fmla="*/ 3502274 h 6857992"/>
              <a:gd name="connsiteX38" fmla="*/ 3851244 w 4081711"/>
              <a:gd name="connsiteY38" fmla="*/ 3502274 h 6857992"/>
              <a:gd name="connsiteX39" fmla="*/ 2972253 w 4081711"/>
              <a:gd name="connsiteY39" fmla="*/ 5106856 h 6857992"/>
              <a:gd name="connsiteX40" fmla="*/ 2972252 w 4081711"/>
              <a:gd name="connsiteY40" fmla="*/ 5106855 h 6857992"/>
              <a:gd name="connsiteX41" fmla="*/ 2972252 w 4081711"/>
              <a:gd name="connsiteY41" fmla="*/ 5106856 h 6857992"/>
              <a:gd name="connsiteX42" fmla="*/ 2971475 w 4081711"/>
              <a:gd name="connsiteY42" fmla="*/ 5105441 h 6857992"/>
              <a:gd name="connsiteX43" fmla="*/ 1927128 w 4081711"/>
              <a:gd name="connsiteY43" fmla="*/ 3502274 h 6857992"/>
              <a:gd name="connsiteX44" fmla="*/ 1927129 w 4081711"/>
              <a:gd name="connsiteY44" fmla="*/ 3502275 h 6857992"/>
              <a:gd name="connsiteX45" fmla="*/ 1927129 w 4081711"/>
              <a:gd name="connsiteY45" fmla="*/ 3502274 h 6857992"/>
              <a:gd name="connsiteX46" fmla="*/ 2806120 w 4081711"/>
              <a:gd name="connsiteY46" fmla="*/ 5106856 h 6857992"/>
              <a:gd name="connsiteX47" fmla="*/ 1046632 w 4081711"/>
              <a:gd name="connsiteY47" fmla="*/ 5106856 h 6857992"/>
              <a:gd name="connsiteX48" fmla="*/ 1045125 w 4081711"/>
              <a:gd name="connsiteY48" fmla="*/ 5106856 h 6857992"/>
              <a:gd name="connsiteX49" fmla="*/ 1926739 w 4081711"/>
              <a:gd name="connsiteY49" fmla="*/ 3502983 h 6857992"/>
              <a:gd name="connsiteX50" fmla="*/ 1045125 w 4081711"/>
              <a:gd name="connsiteY50" fmla="*/ 1751142 h 6857992"/>
              <a:gd name="connsiteX51" fmla="*/ 2806120 w 4081711"/>
              <a:gd name="connsiteY51" fmla="*/ 1751142 h 6857992"/>
              <a:gd name="connsiteX52" fmla="*/ 1927129 w 4081711"/>
              <a:gd name="connsiteY52" fmla="*/ 3355717 h 6857992"/>
              <a:gd name="connsiteX53" fmla="*/ 880501 w 4081711"/>
              <a:gd name="connsiteY53" fmla="*/ 1751142 h 6857992"/>
              <a:gd name="connsiteX54" fmla="*/ 1759487 w 4081711"/>
              <a:gd name="connsiteY54" fmla="*/ 3355717 h 6857992"/>
              <a:gd name="connsiteX55" fmla="*/ 1 w 4081711"/>
              <a:gd name="connsiteY55" fmla="*/ 3355717 h 6857992"/>
              <a:gd name="connsiteX56" fmla="*/ 3136874 w 4081711"/>
              <a:gd name="connsiteY56" fmla="*/ 1751140 h 6857992"/>
              <a:gd name="connsiteX57" fmla="*/ 4081711 w 4081711"/>
              <a:gd name="connsiteY57" fmla="*/ 1751140 h 6857992"/>
              <a:gd name="connsiteX58" fmla="*/ 4081711 w 4081711"/>
              <a:gd name="connsiteY58" fmla="*/ 3241032 h 6857992"/>
              <a:gd name="connsiteX59" fmla="*/ 4018886 w 4081711"/>
              <a:gd name="connsiteY59" fmla="*/ 3355717 h 6857992"/>
              <a:gd name="connsiteX60" fmla="*/ 4018130 w 4081711"/>
              <a:gd name="connsiteY60" fmla="*/ 3354342 h 6857992"/>
              <a:gd name="connsiteX61" fmla="*/ 4017377 w 4081711"/>
              <a:gd name="connsiteY61" fmla="*/ 3355717 h 6857992"/>
              <a:gd name="connsiteX62" fmla="*/ 3136874 w 4081711"/>
              <a:gd name="connsiteY62" fmla="*/ 1751142 h 6857992"/>
              <a:gd name="connsiteX63" fmla="*/ 3136876 w 4081711"/>
              <a:gd name="connsiteY63" fmla="*/ 1751142 h 6857992"/>
              <a:gd name="connsiteX64" fmla="*/ 2972252 w 4081711"/>
              <a:gd name="connsiteY64" fmla="*/ 1751140 h 6857992"/>
              <a:gd name="connsiteX65" fmla="*/ 2972253 w 4081711"/>
              <a:gd name="connsiteY65" fmla="*/ 1751143 h 6857992"/>
              <a:gd name="connsiteX66" fmla="*/ 3851244 w 4081711"/>
              <a:gd name="connsiteY66" fmla="*/ 3355717 h 6857992"/>
              <a:gd name="connsiteX67" fmla="*/ 2091750 w 4081711"/>
              <a:gd name="connsiteY67" fmla="*/ 3355717 h 6857992"/>
              <a:gd name="connsiteX68" fmla="*/ 2090241 w 4081711"/>
              <a:gd name="connsiteY68" fmla="*/ 3355717 h 6857992"/>
              <a:gd name="connsiteX69" fmla="*/ 2970919 w 4081711"/>
              <a:gd name="connsiteY69" fmla="*/ 1753568 h 6857992"/>
              <a:gd name="connsiteX70" fmla="*/ 2090241 w 4081711"/>
              <a:gd name="connsiteY70" fmla="*/ 2 h 6857992"/>
              <a:gd name="connsiteX71" fmla="*/ 3851244 w 4081711"/>
              <a:gd name="connsiteY71" fmla="*/ 2 h 6857992"/>
              <a:gd name="connsiteX72" fmla="*/ 2972253 w 4081711"/>
              <a:gd name="connsiteY72" fmla="*/ 1604583 h 6857992"/>
              <a:gd name="connsiteX73" fmla="*/ 1927129 w 4081711"/>
              <a:gd name="connsiteY73" fmla="*/ 2 h 6857992"/>
              <a:gd name="connsiteX74" fmla="*/ 2806120 w 4081711"/>
              <a:gd name="connsiteY74" fmla="*/ 1604583 h 6857992"/>
              <a:gd name="connsiteX75" fmla="*/ 1045125 w 4081711"/>
              <a:gd name="connsiteY75" fmla="*/ 1604583 h 6857992"/>
              <a:gd name="connsiteX76" fmla="*/ 4018886 w 4081711"/>
              <a:gd name="connsiteY76" fmla="*/ 0 h 6857992"/>
              <a:gd name="connsiteX77" fmla="*/ 4081711 w 4081711"/>
              <a:gd name="connsiteY77" fmla="*/ 114686 h 6857992"/>
              <a:gd name="connsiteX78" fmla="*/ 4081711 w 4081711"/>
              <a:gd name="connsiteY78" fmla="*/ 1604583 h 6857992"/>
              <a:gd name="connsiteX79" fmla="*/ 3136874 w 4081711"/>
              <a:gd name="connsiteY79" fmla="*/ 1604583 h 6857992"/>
              <a:gd name="connsiteX80" fmla="*/ 3136875 w 4081711"/>
              <a:gd name="connsiteY80" fmla="*/ 1604582 h 6857992"/>
              <a:gd name="connsiteX81" fmla="*/ 3136874 w 4081711"/>
              <a:gd name="connsiteY81" fmla="*/ 1604582 h 6857992"/>
              <a:gd name="connsiteX82" fmla="*/ 3137300 w 4081711"/>
              <a:gd name="connsiteY82" fmla="*/ 1603807 h 6857992"/>
              <a:gd name="connsiteX83" fmla="*/ 4017377 w 4081711"/>
              <a:gd name="connsiteY83" fmla="*/ 2 h 6857992"/>
              <a:gd name="connsiteX84" fmla="*/ 4018130 w 4081711"/>
              <a:gd name="connsiteY84" fmla="*/ 1376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081711" h="6857992">
                <a:moveTo>
                  <a:pt x="3136874" y="5253414"/>
                </a:moveTo>
                <a:lnTo>
                  <a:pt x="3136875" y="5253414"/>
                </a:lnTo>
                <a:lnTo>
                  <a:pt x="4081711" y="5253414"/>
                </a:lnTo>
                <a:lnTo>
                  <a:pt x="4081711" y="6743312"/>
                </a:lnTo>
                <a:lnTo>
                  <a:pt x="4018889" y="6857992"/>
                </a:lnTo>
                <a:lnTo>
                  <a:pt x="4018884" y="6857992"/>
                </a:lnTo>
                <a:lnTo>
                  <a:pt x="4018130" y="6856621"/>
                </a:lnTo>
                <a:lnTo>
                  <a:pt x="4017379" y="6857992"/>
                </a:lnTo>
                <a:lnTo>
                  <a:pt x="4017376" y="6857992"/>
                </a:lnTo>
                <a:lnTo>
                  <a:pt x="3137264" y="5254122"/>
                </a:lnTo>
                <a:close/>
                <a:moveTo>
                  <a:pt x="2972252" y="5253414"/>
                </a:moveTo>
                <a:lnTo>
                  <a:pt x="2972252" y="5253416"/>
                </a:lnTo>
                <a:lnTo>
                  <a:pt x="2972253" y="5253414"/>
                </a:lnTo>
                <a:lnTo>
                  <a:pt x="3851243" y="6857992"/>
                </a:lnTo>
                <a:lnTo>
                  <a:pt x="2090243" y="6857992"/>
                </a:lnTo>
                <a:lnTo>
                  <a:pt x="2971475" y="5254830"/>
                </a:lnTo>
                <a:close/>
                <a:moveTo>
                  <a:pt x="1045124" y="5253414"/>
                </a:moveTo>
                <a:lnTo>
                  <a:pt x="1046631" y="5253414"/>
                </a:lnTo>
                <a:lnTo>
                  <a:pt x="2806120" y="5253414"/>
                </a:lnTo>
                <a:lnTo>
                  <a:pt x="1927131" y="6857992"/>
                </a:lnTo>
                <a:lnTo>
                  <a:pt x="1927126" y="6857992"/>
                </a:lnTo>
                <a:lnTo>
                  <a:pt x="1926739" y="6857287"/>
                </a:lnTo>
                <a:close/>
                <a:moveTo>
                  <a:pt x="880501" y="5253414"/>
                </a:moveTo>
                <a:lnTo>
                  <a:pt x="881254" y="5254788"/>
                </a:lnTo>
                <a:lnTo>
                  <a:pt x="882009" y="5253414"/>
                </a:lnTo>
                <a:lnTo>
                  <a:pt x="1760993" y="6857992"/>
                </a:lnTo>
                <a:lnTo>
                  <a:pt x="0" y="6857992"/>
                </a:lnTo>
                <a:lnTo>
                  <a:pt x="1747" y="6854811"/>
                </a:lnTo>
                <a:close/>
                <a:moveTo>
                  <a:pt x="4017377" y="3502274"/>
                </a:moveTo>
                <a:lnTo>
                  <a:pt x="4018130" y="3503649"/>
                </a:lnTo>
                <a:lnTo>
                  <a:pt x="4018886" y="3502274"/>
                </a:lnTo>
                <a:lnTo>
                  <a:pt x="4081711" y="3616960"/>
                </a:lnTo>
                <a:lnTo>
                  <a:pt x="4081711" y="5106856"/>
                </a:lnTo>
                <a:lnTo>
                  <a:pt x="3136875" y="5106856"/>
                </a:lnTo>
                <a:lnTo>
                  <a:pt x="3136874" y="5106856"/>
                </a:lnTo>
                <a:lnTo>
                  <a:pt x="3137264" y="5106149"/>
                </a:lnTo>
                <a:close/>
                <a:moveTo>
                  <a:pt x="2090241" y="3502274"/>
                </a:moveTo>
                <a:lnTo>
                  <a:pt x="2091750" y="3502274"/>
                </a:lnTo>
                <a:lnTo>
                  <a:pt x="3851244" y="3502274"/>
                </a:lnTo>
                <a:lnTo>
                  <a:pt x="2972253" y="5106856"/>
                </a:lnTo>
                <a:lnTo>
                  <a:pt x="2972252" y="5106855"/>
                </a:lnTo>
                <a:lnTo>
                  <a:pt x="2972252" y="5106856"/>
                </a:lnTo>
                <a:lnTo>
                  <a:pt x="2971475" y="5105441"/>
                </a:lnTo>
                <a:close/>
                <a:moveTo>
                  <a:pt x="1927128" y="3502274"/>
                </a:moveTo>
                <a:lnTo>
                  <a:pt x="1927129" y="3502275"/>
                </a:lnTo>
                <a:lnTo>
                  <a:pt x="1927129" y="3502274"/>
                </a:lnTo>
                <a:lnTo>
                  <a:pt x="2806120" y="5106856"/>
                </a:lnTo>
                <a:lnTo>
                  <a:pt x="1046632" y="5106856"/>
                </a:lnTo>
                <a:lnTo>
                  <a:pt x="1045125" y="5106856"/>
                </a:lnTo>
                <a:lnTo>
                  <a:pt x="1926739" y="3502983"/>
                </a:lnTo>
                <a:close/>
                <a:moveTo>
                  <a:pt x="1045125" y="1751142"/>
                </a:moveTo>
                <a:lnTo>
                  <a:pt x="2806120" y="1751142"/>
                </a:lnTo>
                <a:lnTo>
                  <a:pt x="1927129" y="3355717"/>
                </a:lnTo>
                <a:close/>
                <a:moveTo>
                  <a:pt x="880501" y="1751142"/>
                </a:moveTo>
                <a:lnTo>
                  <a:pt x="1759487" y="3355717"/>
                </a:lnTo>
                <a:lnTo>
                  <a:pt x="1" y="3355717"/>
                </a:lnTo>
                <a:close/>
                <a:moveTo>
                  <a:pt x="3136874" y="1751140"/>
                </a:moveTo>
                <a:lnTo>
                  <a:pt x="4081711" y="1751140"/>
                </a:lnTo>
                <a:lnTo>
                  <a:pt x="4081711" y="3241032"/>
                </a:lnTo>
                <a:lnTo>
                  <a:pt x="4018886" y="3355717"/>
                </a:lnTo>
                <a:lnTo>
                  <a:pt x="4018130" y="3354342"/>
                </a:lnTo>
                <a:lnTo>
                  <a:pt x="4017377" y="3355717"/>
                </a:lnTo>
                <a:lnTo>
                  <a:pt x="3136874" y="1751142"/>
                </a:lnTo>
                <a:lnTo>
                  <a:pt x="3136876" y="1751142"/>
                </a:lnTo>
                <a:close/>
                <a:moveTo>
                  <a:pt x="2972252" y="1751140"/>
                </a:moveTo>
                <a:lnTo>
                  <a:pt x="2972253" y="1751143"/>
                </a:lnTo>
                <a:lnTo>
                  <a:pt x="3851244" y="3355717"/>
                </a:lnTo>
                <a:lnTo>
                  <a:pt x="2091750" y="3355717"/>
                </a:lnTo>
                <a:lnTo>
                  <a:pt x="2090241" y="3355717"/>
                </a:lnTo>
                <a:lnTo>
                  <a:pt x="2970919" y="1753568"/>
                </a:lnTo>
                <a:close/>
                <a:moveTo>
                  <a:pt x="2090241" y="2"/>
                </a:moveTo>
                <a:lnTo>
                  <a:pt x="3851244" y="2"/>
                </a:lnTo>
                <a:lnTo>
                  <a:pt x="2972253" y="1604583"/>
                </a:lnTo>
                <a:close/>
                <a:moveTo>
                  <a:pt x="1927129" y="2"/>
                </a:moveTo>
                <a:lnTo>
                  <a:pt x="2806120" y="1604583"/>
                </a:lnTo>
                <a:lnTo>
                  <a:pt x="1045125" y="1604583"/>
                </a:lnTo>
                <a:close/>
                <a:moveTo>
                  <a:pt x="4018886" y="0"/>
                </a:moveTo>
                <a:lnTo>
                  <a:pt x="4081711" y="114686"/>
                </a:lnTo>
                <a:lnTo>
                  <a:pt x="4081711" y="1604583"/>
                </a:lnTo>
                <a:lnTo>
                  <a:pt x="3136874" y="1604583"/>
                </a:lnTo>
                <a:lnTo>
                  <a:pt x="3136875" y="1604582"/>
                </a:lnTo>
                <a:lnTo>
                  <a:pt x="3136874" y="1604582"/>
                </a:lnTo>
                <a:lnTo>
                  <a:pt x="3137300" y="1603807"/>
                </a:lnTo>
                <a:lnTo>
                  <a:pt x="4017377" y="2"/>
                </a:lnTo>
                <a:lnTo>
                  <a:pt x="4018130" y="1376"/>
                </a:lnTo>
                <a:close/>
              </a:path>
            </a:pathLst>
          </a:custGeom>
          <a:gradFill flip="none" rotWithShape="1">
            <a:gsLst>
              <a:gs pos="9000">
                <a:schemeClr val="accent4">
                  <a:alpha val="15000"/>
                </a:schemeClr>
              </a:gs>
              <a:gs pos="90000">
                <a:schemeClr val="accent4">
                  <a:alpha val="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a:p>
        </p:txBody>
      </p:sp>
      <p:sp>
        <p:nvSpPr>
          <p:cNvPr id="5" name="任意多边形: 形状 4">
            <a:extLst>
              <a:ext uri="{FF2B5EF4-FFF2-40B4-BE49-F238E27FC236}">
                <a16:creationId xmlns:a16="http://schemas.microsoft.com/office/drawing/2014/main" id="{35FF6663-61D6-94D8-05A4-67BA28725D51}"/>
              </a:ext>
            </a:extLst>
          </p:cNvPr>
          <p:cNvSpPr/>
          <p:nvPr/>
        </p:nvSpPr>
        <p:spPr>
          <a:xfrm>
            <a:off x="10200528" y="1751147"/>
            <a:ext cx="1991472" cy="3355717"/>
          </a:xfrm>
          <a:custGeom>
            <a:avLst/>
            <a:gdLst>
              <a:gd name="connsiteX0" fmla="*/ 1927137 w 1991472"/>
              <a:gd name="connsiteY0" fmla="*/ 1751135 h 3355717"/>
              <a:gd name="connsiteX1" fmla="*/ 1927890 w 1991472"/>
              <a:gd name="connsiteY1" fmla="*/ 1752510 h 3355717"/>
              <a:gd name="connsiteX2" fmla="*/ 1928646 w 1991472"/>
              <a:gd name="connsiteY2" fmla="*/ 1751135 h 3355717"/>
              <a:gd name="connsiteX3" fmla="*/ 1991472 w 1991472"/>
              <a:gd name="connsiteY3" fmla="*/ 1865823 h 3355717"/>
              <a:gd name="connsiteX4" fmla="*/ 1991472 w 1991472"/>
              <a:gd name="connsiteY4" fmla="*/ 3355717 h 3355717"/>
              <a:gd name="connsiteX5" fmla="*/ 1046634 w 1991472"/>
              <a:gd name="connsiteY5" fmla="*/ 3355717 h 3355717"/>
              <a:gd name="connsiteX6" fmla="*/ 1046633 w 1991472"/>
              <a:gd name="connsiteY6" fmla="*/ 3355717 h 3355717"/>
              <a:gd name="connsiteX7" fmla="*/ 1047023 w 1991472"/>
              <a:gd name="connsiteY7" fmla="*/ 3355009 h 3355717"/>
              <a:gd name="connsiteX8" fmla="*/ 0 w 1991472"/>
              <a:gd name="connsiteY8" fmla="*/ 1751135 h 3355717"/>
              <a:gd name="connsiteX9" fmla="*/ 1509 w 1991472"/>
              <a:gd name="connsiteY9" fmla="*/ 1751135 h 3355717"/>
              <a:gd name="connsiteX10" fmla="*/ 1761003 w 1991472"/>
              <a:gd name="connsiteY10" fmla="*/ 1751135 h 3355717"/>
              <a:gd name="connsiteX11" fmla="*/ 882012 w 1991472"/>
              <a:gd name="connsiteY11" fmla="*/ 3355717 h 3355717"/>
              <a:gd name="connsiteX12" fmla="*/ 882011 w 1991472"/>
              <a:gd name="connsiteY12" fmla="*/ 3355716 h 3355717"/>
              <a:gd name="connsiteX13" fmla="*/ 882011 w 1991472"/>
              <a:gd name="connsiteY13" fmla="*/ 3355717 h 3355717"/>
              <a:gd name="connsiteX14" fmla="*/ 881234 w 1991472"/>
              <a:gd name="connsiteY14" fmla="*/ 3354301 h 3355717"/>
              <a:gd name="connsiteX15" fmla="*/ 1046633 w 1991472"/>
              <a:gd name="connsiteY15" fmla="*/ 0 h 3355717"/>
              <a:gd name="connsiteX16" fmla="*/ 1991472 w 1991472"/>
              <a:gd name="connsiteY16" fmla="*/ 0 h 3355717"/>
              <a:gd name="connsiteX17" fmla="*/ 1991472 w 1991472"/>
              <a:gd name="connsiteY17" fmla="*/ 1489891 h 3355717"/>
              <a:gd name="connsiteX18" fmla="*/ 1928646 w 1991472"/>
              <a:gd name="connsiteY18" fmla="*/ 1604578 h 3355717"/>
              <a:gd name="connsiteX19" fmla="*/ 1927890 w 1991472"/>
              <a:gd name="connsiteY19" fmla="*/ 1603203 h 3355717"/>
              <a:gd name="connsiteX20" fmla="*/ 1927137 w 1991472"/>
              <a:gd name="connsiteY20" fmla="*/ 1604578 h 3355717"/>
              <a:gd name="connsiteX21" fmla="*/ 1046633 w 1991472"/>
              <a:gd name="connsiteY21" fmla="*/ 2 h 3355717"/>
              <a:gd name="connsiteX22" fmla="*/ 1046635 w 1991472"/>
              <a:gd name="connsiteY22" fmla="*/ 2 h 3355717"/>
              <a:gd name="connsiteX23" fmla="*/ 882011 w 1991472"/>
              <a:gd name="connsiteY23" fmla="*/ 0 h 3355717"/>
              <a:gd name="connsiteX24" fmla="*/ 882012 w 1991472"/>
              <a:gd name="connsiteY24" fmla="*/ 2 h 3355717"/>
              <a:gd name="connsiteX25" fmla="*/ 1761003 w 1991472"/>
              <a:gd name="connsiteY25" fmla="*/ 1604578 h 3355717"/>
              <a:gd name="connsiteX26" fmla="*/ 1509 w 1991472"/>
              <a:gd name="connsiteY26" fmla="*/ 1604578 h 3355717"/>
              <a:gd name="connsiteX27" fmla="*/ 0 w 1991472"/>
              <a:gd name="connsiteY27" fmla="*/ 1604578 h 3355717"/>
              <a:gd name="connsiteX28" fmla="*/ 880678 w 1991472"/>
              <a:gd name="connsiteY28" fmla="*/ 2427 h 33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1472" h="3355717">
                <a:moveTo>
                  <a:pt x="1927137" y="1751135"/>
                </a:moveTo>
                <a:lnTo>
                  <a:pt x="1927890" y="1752510"/>
                </a:lnTo>
                <a:lnTo>
                  <a:pt x="1928646" y="1751135"/>
                </a:lnTo>
                <a:lnTo>
                  <a:pt x="1991472" y="1865823"/>
                </a:lnTo>
                <a:lnTo>
                  <a:pt x="1991472" y="3355717"/>
                </a:lnTo>
                <a:lnTo>
                  <a:pt x="1046634" y="3355717"/>
                </a:lnTo>
                <a:lnTo>
                  <a:pt x="1046633" y="3355717"/>
                </a:lnTo>
                <a:lnTo>
                  <a:pt x="1047023" y="3355009"/>
                </a:lnTo>
                <a:close/>
                <a:moveTo>
                  <a:pt x="0" y="1751135"/>
                </a:moveTo>
                <a:lnTo>
                  <a:pt x="1509" y="1751135"/>
                </a:lnTo>
                <a:lnTo>
                  <a:pt x="1761003" y="1751135"/>
                </a:lnTo>
                <a:lnTo>
                  <a:pt x="882012" y="3355717"/>
                </a:lnTo>
                <a:lnTo>
                  <a:pt x="882011" y="3355716"/>
                </a:lnTo>
                <a:lnTo>
                  <a:pt x="882011" y="3355717"/>
                </a:lnTo>
                <a:lnTo>
                  <a:pt x="881234" y="3354301"/>
                </a:lnTo>
                <a:close/>
                <a:moveTo>
                  <a:pt x="1046633" y="0"/>
                </a:moveTo>
                <a:lnTo>
                  <a:pt x="1991472" y="0"/>
                </a:lnTo>
                <a:lnTo>
                  <a:pt x="1991472" y="1489891"/>
                </a:lnTo>
                <a:lnTo>
                  <a:pt x="1928646" y="1604578"/>
                </a:lnTo>
                <a:lnTo>
                  <a:pt x="1927890" y="1603203"/>
                </a:lnTo>
                <a:lnTo>
                  <a:pt x="1927137" y="1604578"/>
                </a:lnTo>
                <a:lnTo>
                  <a:pt x="1046633" y="2"/>
                </a:lnTo>
                <a:lnTo>
                  <a:pt x="1046635" y="2"/>
                </a:lnTo>
                <a:close/>
                <a:moveTo>
                  <a:pt x="882011" y="0"/>
                </a:moveTo>
                <a:lnTo>
                  <a:pt x="882012" y="2"/>
                </a:lnTo>
                <a:lnTo>
                  <a:pt x="1761003" y="1604578"/>
                </a:lnTo>
                <a:lnTo>
                  <a:pt x="1509" y="1604578"/>
                </a:lnTo>
                <a:lnTo>
                  <a:pt x="0" y="1604578"/>
                </a:lnTo>
                <a:lnTo>
                  <a:pt x="880678" y="2427"/>
                </a:lnTo>
                <a:close/>
              </a:path>
            </a:pathLst>
          </a:custGeom>
          <a:gradFill flip="none" rotWithShape="1">
            <a:gsLst>
              <a:gs pos="0">
                <a:schemeClr val="bg2">
                  <a:alpha val="42000"/>
                </a:schemeClr>
              </a:gs>
              <a:gs pos="90000">
                <a:schemeClr val="bg2">
                  <a:alpha val="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a:p>
        </p:txBody>
      </p:sp>
      <p:sp>
        <p:nvSpPr>
          <p:cNvPr id="6" name="任意多边形: 形状 5">
            <a:extLst>
              <a:ext uri="{FF2B5EF4-FFF2-40B4-BE49-F238E27FC236}">
                <a16:creationId xmlns:a16="http://schemas.microsoft.com/office/drawing/2014/main" id="{A7A3EE58-238F-DAD7-EB17-7830D7C6C67D}"/>
              </a:ext>
            </a:extLst>
          </p:cNvPr>
          <p:cNvSpPr/>
          <p:nvPr/>
        </p:nvSpPr>
        <p:spPr>
          <a:xfrm>
            <a:off x="8110288" y="7"/>
            <a:ext cx="3851245" cy="6857993"/>
          </a:xfrm>
          <a:custGeom>
            <a:avLst/>
            <a:gdLst>
              <a:gd name="connsiteX0" fmla="*/ 1045125 w 3851245"/>
              <a:gd name="connsiteY0" fmla="*/ 5253414 h 6857993"/>
              <a:gd name="connsiteX1" fmla="*/ 1046632 w 3851245"/>
              <a:gd name="connsiteY1" fmla="*/ 5253414 h 6857993"/>
              <a:gd name="connsiteX2" fmla="*/ 2806121 w 3851245"/>
              <a:gd name="connsiteY2" fmla="*/ 5253414 h 6857993"/>
              <a:gd name="connsiteX3" fmla="*/ 1927131 w 3851245"/>
              <a:gd name="connsiteY3" fmla="*/ 6857993 h 6857993"/>
              <a:gd name="connsiteX4" fmla="*/ 1927128 w 3851245"/>
              <a:gd name="connsiteY4" fmla="*/ 6857993 h 6857993"/>
              <a:gd name="connsiteX5" fmla="*/ 1926740 w 3851245"/>
              <a:gd name="connsiteY5" fmla="*/ 6857287 h 6857993"/>
              <a:gd name="connsiteX6" fmla="*/ 880502 w 3851245"/>
              <a:gd name="connsiteY6" fmla="*/ 5253414 h 6857993"/>
              <a:gd name="connsiteX7" fmla="*/ 881255 w 3851245"/>
              <a:gd name="connsiteY7" fmla="*/ 5254788 h 6857993"/>
              <a:gd name="connsiteX8" fmla="*/ 882010 w 3851245"/>
              <a:gd name="connsiteY8" fmla="*/ 5253414 h 6857993"/>
              <a:gd name="connsiteX9" fmla="*/ 1760995 w 3851245"/>
              <a:gd name="connsiteY9" fmla="*/ 6857993 h 6857993"/>
              <a:gd name="connsiteX10" fmla="*/ 0 w 3851245"/>
              <a:gd name="connsiteY10" fmla="*/ 6857993 h 6857993"/>
              <a:gd name="connsiteX11" fmla="*/ 1748 w 3851245"/>
              <a:gd name="connsiteY11" fmla="*/ 6854811 h 6857993"/>
              <a:gd name="connsiteX12" fmla="*/ 880502 w 3851245"/>
              <a:gd name="connsiteY12" fmla="*/ 1751142 h 6857993"/>
              <a:gd name="connsiteX13" fmla="*/ 1759488 w 3851245"/>
              <a:gd name="connsiteY13" fmla="*/ 3355717 h 6857993"/>
              <a:gd name="connsiteX14" fmla="*/ 2 w 3851245"/>
              <a:gd name="connsiteY14" fmla="*/ 3355717 h 6857993"/>
              <a:gd name="connsiteX15" fmla="*/ 1927130 w 3851245"/>
              <a:gd name="connsiteY15" fmla="*/ 1 h 6857993"/>
              <a:gd name="connsiteX16" fmla="*/ 2806121 w 3851245"/>
              <a:gd name="connsiteY16" fmla="*/ 1604582 h 6857993"/>
              <a:gd name="connsiteX17" fmla="*/ 1045126 w 3851245"/>
              <a:gd name="connsiteY17" fmla="*/ 1604582 h 6857993"/>
              <a:gd name="connsiteX18" fmla="*/ 2090242 w 3851245"/>
              <a:gd name="connsiteY18" fmla="*/ 0 h 6857993"/>
              <a:gd name="connsiteX19" fmla="*/ 3851245 w 3851245"/>
              <a:gd name="connsiteY19" fmla="*/ 0 h 6857993"/>
              <a:gd name="connsiteX20" fmla="*/ 2972254 w 3851245"/>
              <a:gd name="connsiteY20" fmla="*/ 1604582 h 685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51245" h="6857993">
                <a:moveTo>
                  <a:pt x="1045125" y="5253414"/>
                </a:moveTo>
                <a:lnTo>
                  <a:pt x="1046632" y="5253414"/>
                </a:lnTo>
                <a:lnTo>
                  <a:pt x="2806121" y="5253414"/>
                </a:lnTo>
                <a:lnTo>
                  <a:pt x="1927131" y="6857993"/>
                </a:lnTo>
                <a:lnTo>
                  <a:pt x="1927128" y="6857993"/>
                </a:lnTo>
                <a:lnTo>
                  <a:pt x="1926740" y="6857287"/>
                </a:lnTo>
                <a:close/>
                <a:moveTo>
                  <a:pt x="880502" y="5253414"/>
                </a:moveTo>
                <a:lnTo>
                  <a:pt x="881255" y="5254788"/>
                </a:lnTo>
                <a:lnTo>
                  <a:pt x="882010" y="5253414"/>
                </a:lnTo>
                <a:lnTo>
                  <a:pt x="1760995" y="6857993"/>
                </a:lnTo>
                <a:lnTo>
                  <a:pt x="0" y="6857993"/>
                </a:lnTo>
                <a:lnTo>
                  <a:pt x="1748" y="6854811"/>
                </a:lnTo>
                <a:close/>
                <a:moveTo>
                  <a:pt x="880502" y="1751142"/>
                </a:moveTo>
                <a:lnTo>
                  <a:pt x="1759488" y="3355717"/>
                </a:lnTo>
                <a:lnTo>
                  <a:pt x="2" y="3355717"/>
                </a:lnTo>
                <a:close/>
                <a:moveTo>
                  <a:pt x="1927130" y="1"/>
                </a:moveTo>
                <a:lnTo>
                  <a:pt x="2806121" y="1604582"/>
                </a:lnTo>
                <a:lnTo>
                  <a:pt x="1045126" y="1604582"/>
                </a:lnTo>
                <a:close/>
                <a:moveTo>
                  <a:pt x="2090242" y="0"/>
                </a:moveTo>
                <a:lnTo>
                  <a:pt x="3851245" y="0"/>
                </a:lnTo>
                <a:lnTo>
                  <a:pt x="2972254" y="1604582"/>
                </a:lnTo>
                <a:close/>
              </a:path>
            </a:pathLst>
          </a:custGeom>
          <a:gradFill flip="none" rotWithShape="1">
            <a:gsLst>
              <a:gs pos="10000">
                <a:schemeClr val="accent1"/>
              </a:gs>
              <a:gs pos="90000">
                <a:schemeClr val="accent2">
                  <a:alpha val="0"/>
                </a:schemeClr>
              </a:gs>
            </a:gsLst>
            <a:lin ang="19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dirty="0"/>
          </a:p>
        </p:txBody>
      </p:sp>
      <p:grpSp>
        <p:nvGrpSpPr>
          <p:cNvPr id="7" name="组合 6">
            <a:extLst>
              <a:ext uri="{FF2B5EF4-FFF2-40B4-BE49-F238E27FC236}">
                <a16:creationId xmlns:a16="http://schemas.microsoft.com/office/drawing/2014/main" id="{8704DF30-5BA8-9B46-D6C5-B23F796212C0}"/>
              </a:ext>
            </a:extLst>
          </p:cNvPr>
          <p:cNvGrpSpPr/>
          <p:nvPr/>
        </p:nvGrpSpPr>
        <p:grpSpPr>
          <a:xfrm>
            <a:off x="11538795" y="534191"/>
            <a:ext cx="226645" cy="83345"/>
            <a:chOff x="11262365" y="460223"/>
            <a:chExt cx="226645" cy="83345"/>
          </a:xfrm>
        </p:grpSpPr>
        <p:cxnSp>
          <p:nvCxnSpPr>
            <p:cNvPr id="8" name="直接连接符 7">
              <a:extLst>
                <a:ext uri="{FF2B5EF4-FFF2-40B4-BE49-F238E27FC236}">
                  <a16:creationId xmlns:a16="http://schemas.microsoft.com/office/drawing/2014/main" id="{69625D26-8328-EE52-600B-C13D04F08D41}"/>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0A7F3F56-BC95-297F-1E87-9A92A74888C2}"/>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10" name="observation-tool_18366">
            <a:extLst>
              <a:ext uri="{FF2B5EF4-FFF2-40B4-BE49-F238E27FC236}">
                <a16:creationId xmlns:a16="http://schemas.microsoft.com/office/drawing/2014/main" id="{F1F78D73-AF71-9D94-DBF9-F5FF86EAA93E}"/>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E5A2F4F8-4FDE-4F61-ED26-D035EA306005}"/>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12" name="标题 1">
            <a:extLst>
              <a:ext uri="{FF2B5EF4-FFF2-40B4-BE49-F238E27FC236}">
                <a16:creationId xmlns:a16="http://schemas.microsoft.com/office/drawing/2014/main" id="{B27FABAA-B356-8F79-6F66-3038C563C4AD}"/>
              </a:ext>
            </a:extLst>
          </p:cNvPr>
          <p:cNvSpPr txBox="1"/>
          <p:nvPr/>
        </p:nvSpPr>
        <p:spPr>
          <a:xfrm>
            <a:off x="886166"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13" name="TextBox 60">
            <a:extLst>
              <a:ext uri="{FF2B5EF4-FFF2-40B4-BE49-F238E27FC236}">
                <a16:creationId xmlns:a16="http://schemas.microsoft.com/office/drawing/2014/main" id="{08923A14-6F7C-DBA6-7F6D-950BF60C50F3}"/>
              </a:ext>
            </a:extLst>
          </p:cNvPr>
          <p:cNvSpPr txBox="1"/>
          <p:nvPr/>
        </p:nvSpPr>
        <p:spPr>
          <a:xfrm>
            <a:off x="806987" y="4230418"/>
            <a:ext cx="7303300" cy="343171"/>
          </a:xfrm>
          <a:prstGeom prst="rect">
            <a:avLst/>
          </a:prstGeom>
          <a:noFill/>
        </p:spPr>
        <p:txBody>
          <a:bodyPr wrap="square">
            <a:spAutoFit/>
          </a:bodyPr>
          <a:lstStyle/>
          <a:p>
            <a:pPr>
              <a:lnSpc>
                <a:spcPct val="150000"/>
              </a:lnSpc>
            </a:pPr>
            <a:r>
              <a:rPr lang="en-US" sz="1200" b="0" i="0" dirty="0">
                <a:solidFill>
                  <a:srgbClr val="000000"/>
                </a:solidFill>
                <a:effectLst/>
                <a:latin typeface="+mj-ea"/>
                <a:ea typeface="+mj-ea"/>
              </a:rPr>
              <a:t>The promotion will be conducted in a 15 - minute English roadshow, consisting</a:t>
            </a:r>
          </a:p>
        </p:txBody>
      </p:sp>
      <p:sp>
        <p:nvSpPr>
          <p:cNvPr id="14" name="文本框 13">
            <a:extLst>
              <a:ext uri="{FF2B5EF4-FFF2-40B4-BE49-F238E27FC236}">
                <a16:creationId xmlns:a16="http://schemas.microsoft.com/office/drawing/2014/main" id="{99161AAE-B0F4-992C-9D27-6637DD2BEB77}"/>
              </a:ext>
            </a:extLst>
          </p:cNvPr>
          <p:cNvSpPr txBox="1"/>
          <p:nvPr/>
        </p:nvSpPr>
        <p:spPr>
          <a:xfrm>
            <a:off x="749394" y="2306539"/>
            <a:ext cx="6818058" cy="1323439"/>
          </a:xfrm>
          <a:prstGeom prst="rect">
            <a:avLst/>
          </a:prstGeom>
          <a:noFill/>
        </p:spPr>
        <p:txBody>
          <a:bodyPr wrap="square" rtlCol="0">
            <a:spAutoFit/>
          </a:bodyPr>
          <a:lstStyle/>
          <a:p>
            <a:r>
              <a:rPr lang="en-US" altLang="zh-CN" sz="8000" dirty="0">
                <a:gradFill>
                  <a:gsLst>
                    <a:gs pos="20000">
                      <a:schemeClr val="accent1">
                        <a:lumMod val="75000"/>
                      </a:schemeClr>
                    </a:gs>
                    <a:gs pos="99000">
                      <a:schemeClr val="accent2"/>
                    </a:gs>
                  </a:gsLst>
                  <a:lin ang="2700000" scaled="0"/>
                </a:gradFill>
                <a:latin typeface="+mj-lt"/>
              </a:rPr>
              <a:t>Solution</a:t>
            </a:r>
          </a:p>
        </p:txBody>
      </p:sp>
      <p:cxnSp>
        <p:nvCxnSpPr>
          <p:cNvPr id="15" name="直接连接符 14">
            <a:extLst>
              <a:ext uri="{FF2B5EF4-FFF2-40B4-BE49-F238E27FC236}">
                <a16:creationId xmlns:a16="http://schemas.microsoft.com/office/drawing/2014/main" id="{536C4693-915C-933F-7DB4-C03088A138CC}"/>
              </a:ext>
            </a:extLst>
          </p:cNvPr>
          <p:cNvCxnSpPr>
            <a:cxnSpLocks/>
          </p:cNvCxnSpPr>
          <p:nvPr/>
        </p:nvCxnSpPr>
        <p:spPr>
          <a:xfrm>
            <a:off x="886166" y="3886095"/>
            <a:ext cx="6681286" cy="0"/>
          </a:xfrm>
          <a:prstGeom prst="line">
            <a:avLst/>
          </a:prstGeom>
          <a:ln w="6350">
            <a:gradFill>
              <a:gsLst>
                <a:gs pos="50000">
                  <a:schemeClr val="accent2"/>
                </a:gs>
                <a:gs pos="0">
                  <a:schemeClr val="accent1">
                    <a:lumMod val="45000"/>
                    <a:lumOff val="55000"/>
                    <a:alpha val="0"/>
                  </a:schemeClr>
                </a:gs>
                <a:gs pos="100000">
                  <a:schemeClr val="accent1">
                    <a:lumMod val="30000"/>
                    <a:lumOff val="70000"/>
                    <a:alpha val="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16" name="矩形: 圆角 15">
            <a:extLst>
              <a:ext uri="{FF2B5EF4-FFF2-40B4-BE49-F238E27FC236}">
                <a16:creationId xmlns:a16="http://schemas.microsoft.com/office/drawing/2014/main" id="{1014A701-5317-7A30-B644-8F0607615176}"/>
              </a:ext>
            </a:extLst>
          </p:cNvPr>
          <p:cNvSpPr/>
          <p:nvPr/>
        </p:nvSpPr>
        <p:spPr>
          <a:xfrm>
            <a:off x="886166" y="4836319"/>
            <a:ext cx="1943062" cy="481806"/>
          </a:xfrm>
          <a:prstGeom prst="roundRect">
            <a:avLst>
              <a:gd name="adj" fmla="val 50000"/>
            </a:avLst>
          </a:prstGeom>
          <a:gradFill>
            <a:gsLst>
              <a:gs pos="0">
                <a:schemeClr val="accent1"/>
              </a:gs>
              <a:gs pos="100000">
                <a:schemeClr val="accent2"/>
              </a:gs>
            </a:gsLst>
            <a:lin ang="0" scaled="1"/>
          </a:gra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570DBD0D-E25E-83AF-AA84-ACCD5DFC0300}"/>
              </a:ext>
            </a:extLst>
          </p:cNvPr>
          <p:cNvSpPr/>
          <p:nvPr/>
        </p:nvSpPr>
        <p:spPr>
          <a:xfrm>
            <a:off x="3140614" y="4829706"/>
            <a:ext cx="492919" cy="481806"/>
          </a:xfrm>
          <a:prstGeom prst="roundRect">
            <a:avLst>
              <a:gd name="adj" fmla="val 50000"/>
            </a:avLst>
          </a:prstGeom>
          <a:solidFill>
            <a:schemeClr val="bg1"/>
          </a:soli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F6348145-6104-6AFE-077C-8A0EB2281EDC}"/>
              </a:ext>
            </a:extLst>
          </p:cNvPr>
          <p:cNvSpPr txBox="1"/>
          <p:nvPr/>
        </p:nvSpPr>
        <p:spPr>
          <a:xfrm>
            <a:off x="1531645" y="4946417"/>
            <a:ext cx="1251238" cy="261610"/>
          </a:xfrm>
          <a:prstGeom prst="rect">
            <a:avLst/>
          </a:prstGeom>
          <a:noFill/>
        </p:spPr>
        <p:txBody>
          <a:bodyPr wrap="square" rtlCol="0">
            <a:spAutoFit/>
          </a:bodyPr>
          <a:lstStyle/>
          <a:p>
            <a:r>
              <a:rPr lang="en-US" altLang="zh-CN" sz="1100" dirty="0">
                <a:solidFill>
                  <a:schemeClr val="bg1"/>
                </a:solidFill>
                <a:latin typeface="+mj-lt"/>
                <a:ea typeface="+mj-ea"/>
              </a:rPr>
              <a:t>PART THREE</a:t>
            </a:r>
          </a:p>
        </p:txBody>
      </p:sp>
      <p:sp>
        <p:nvSpPr>
          <p:cNvPr id="19" name="speaker_151869">
            <a:extLst>
              <a:ext uri="{FF2B5EF4-FFF2-40B4-BE49-F238E27FC236}">
                <a16:creationId xmlns:a16="http://schemas.microsoft.com/office/drawing/2014/main" id="{38D11CE4-4D38-E7E3-47F8-3DAF27D72961}"/>
              </a:ext>
            </a:extLst>
          </p:cNvPr>
          <p:cNvSpPr/>
          <p:nvPr/>
        </p:nvSpPr>
        <p:spPr>
          <a:xfrm>
            <a:off x="1305818" y="5005382"/>
            <a:ext cx="164910" cy="143680"/>
          </a:xfrm>
          <a:custGeom>
            <a:avLst/>
            <a:gdLst>
              <a:gd name="connsiteX0" fmla="*/ 472908 w 605431"/>
              <a:gd name="connsiteY0" fmla="*/ 396935 h 527488"/>
              <a:gd name="connsiteX1" fmla="*/ 489984 w 605431"/>
              <a:gd name="connsiteY1" fmla="*/ 399225 h 527488"/>
              <a:gd name="connsiteX2" fmla="*/ 585815 w 605431"/>
              <a:gd name="connsiteY2" fmla="*/ 454202 h 527488"/>
              <a:gd name="connsiteX3" fmla="*/ 593970 w 605431"/>
              <a:gd name="connsiteY3" fmla="*/ 484744 h 527488"/>
              <a:gd name="connsiteX4" fmla="*/ 563386 w 605431"/>
              <a:gd name="connsiteY4" fmla="*/ 492889 h 527488"/>
              <a:gd name="connsiteX5" fmla="*/ 467556 w 605431"/>
              <a:gd name="connsiteY5" fmla="*/ 437913 h 527488"/>
              <a:gd name="connsiteX6" fmla="*/ 459400 w 605431"/>
              <a:gd name="connsiteY6" fmla="*/ 407370 h 527488"/>
              <a:gd name="connsiteX7" fmla="*/ 472908 w 605431"/>
              <a:gd name="connsiteY7" fmla="*/ 396935 h 527488"/>
              <a:gd name="connsiteX8" fmla="*/ 472314 w 605431"/>
              <a:gd name="connsiteY8" fmla="*/ 242496 h 527488"/>
              <a:gd name="connsiteX9" fmla="*/ 583019 w 605431"/>
              <a:gd name="connsiteY9" fmla="*/ 242496 h 527488"/>
              <a:gd name="connsiteX10" fmla="*/ 605431 w 605431"/>
              <a:gd name="connsiteY10" fmla="*/ 264910 h 527488"/>
              <a:gd name="connsiteX11" fmla="*/ 583019 w 605431"/>
              <a:gd name="connsiteY11" fmla="*/ 287323 h 527488"/>
              <a:gd name="connsiteX12" fmla="*/ 472314 w 605431"/>
              <a:gd name="connsiteY12" fmla="*/ 287323 h 527488"/>
              <a:gd name="connsiteX13" fmla="*/ 449901 w 605431"/>
              <a:gd name="connsiteY13" fmla="*/ 264910 h 527488"/>
              <a:gd name="connsiteX14" fmla="*/ 472314 w 605431"/>
              <a:gd name="connsiteY14" fmla="*/ 242496 h 527488"/>
              <a:gd name="connsiteX15" fmla="*/ 577059 w 605431"/>
              <a:gd name="connsiteY15" fmla="*/ 33961 h 527488"/>
              <a:gd name="connsiteX16" fmla="*/ 590565 w 605431"/>
              <a:gd name="connsiteY16" fmla="*/ 44398 h 527488"/>
              <a:gd name="connsiteX17" fmla="*/ 582410 w 605431"/>
              <a:gd name="connsiteY17" fmla="*/ 74948 h 527488"/>
              <a:gd name="connsiteX18" fmla="*/ 487276 w 605431"/>
              <a:gd name="connsiteY18" fmla="*/ 129936 h 527488"/>
              <a:gd name="connsiteX19" fmla="*/ 456017 w 605431"/>
              <a:gd name="connsiteY19" fmla="*/ 121790 h 527488"/>
              <a:gd name="connsiteX20" fmla="*/ 464851 w 605431"/>
              <a:gd name="connsiteY20" fmla="*/ 91240 h 527488"/>
              <a:gd name="connsiteX21" fmla="*/ 559986 w 605431"/>
              <a:gd name="connsiteY21" fmla="*/ 36252 h 527488"/>
              <a:gd name="connsiteX22" fmla="*/ 577059 w 605431"/>
              <a:gd name="connsiteY22" fmla="*/ 33961 h 527488"/>
              <a:gd name="connsiteX23" fmla="*/ 335523 w 605431"/>
              <a:gd name="connsiteY23" fmla="*/ 184 h 527488"/>
              <a:gd name="connsiteX24" fmla="*/ 354720 w 605431"/>
              <a:gd name="connsiteY24" fmla="*/ 3746 h 527488"/>
              <a:gd name="connsiteX25" fmla="*/ 374427 w 605431"/>
              <a:gd name="connsiteY25" fmla="*/ 35632 h 527488"/>
              <a:gd name="connsiteX26" fmla="*/ 374427 w 605431"/>
              <a:gd name="connsiteY26" fmla="*/ 492210 h 527488"/>
              <a:gd name="connsiteX27" fmla="*/ 354720 w 605431"/>
              <a:gd name="connsiteY27" fmla="*/ 524096 h 527488"/>
              <a:gd name="connsiteX28" fmla="*/ 339091 w 605431"/>
              <a:gd name="connsiteY28" fmla="*/ 527488 h 527488"/>
              <a:gd name="connsiteX29" fmla="*/ 317345 w 605431"/>
              <a:gd name="connsiteY29" fmla="*/ 520025 h 527488"/>
              <a:gd name="connsiteX30" fmla="*/ 201823 w 605431"/>
              <a:gd name="connsiteY30" fmla="*/ 429795 h 527488"/>
              <a:gd name="connsiteX31" fmla="*/ 184835 w 605431"/>
              <a:gd name="connsiteY31" fmla="*/ 431830 h 527488"/>
              <a:gd name="connsiteX32" fmla="*/ 68633 w 605431"/>
              <a:gd name="connsiteY32" fmla="*/ 431830 h 527488"/>
              <a:gd name="connsiteX33" fmla="*/ 0 w 605431"/>
              <a:gd name="connsiteY33" fmla="*/ 362631 h 527488"/>
              <a:gd name="connsiteX34" fmla="*/ 0 w 605431"/>
              <a:gd name="connsiteY34" fmla="*/ 161818 h 527488"/>
              <a:gd name="connsiteX35" fmla="*/ 68633 w 605431"/>
              <a:gd name="connsiteY35" fmla="*/ 93298 h 527488"/>
              <a:gd name="connsiteX36" fmla="*/ 184835 w 605431"/>
              <a:gd name="connsiteY36" fmla="*/ 93298 h 527488"/>
              <a:gd name="connsiteX37" fmla="*/ 204542 w 605431"/>
              <a:gd name="connsiteY37" fmla="*/ 96011 h 527488"/>
              <a:gd name="connsiteX38" fmla="*/ 317345 w 605431"/>
              <a:gd name="connsiteY38" fmla="*/ 7816 h 527488"/>
              <a:gd name="connsiteX39" fmla="*/ 335523 w 605431"/>
              <a:gd name="connsiteY39" fmla="*/ 184 h 52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431" h="527488">
                <a:moveTo>
                  <a:pt x="472908" y="396935"/>
                </a:moveTo>
                <a:cubicBezTo>
                  <a:pt x="478430" y="395493"/>
                  <a:pt x="484547" y="396171"/>
                  <a:pt x="489984" y="399225"/>
                </a:cubicBezTo>
                <a:lnTo>
                  <a:pt x="585815" y="454202"/>
                </a:lnTo>
                <a:cubicBezTo>
                  <a:pt x="596009" y="460310"/>
                  <a:pt x="600087" y="473885"/>
                  <a:pt x="593970" y="484744"/>
                </a:cubicBezTo>
                <a:cubicBezTo>
                  <a:pt x="587853" y="495604"/>
                  <a:pt x="573581" y="499676"/>
                  <a:pt x="563386" y="492889"/>
                </a:cubicBezTo>
                <a:lnTo>
                  <a:pt x="467556" y="437913"/>
                </a:lnTo>
                <a:cubicBezTo>
                  <a:pt x="456681" y="431804"/>
                  <a:pt x="453283" y="418230"/>
                  <a:pt x="459400" y="407370"/>
                </a:cubicBezTo>
                <a:cubicBezTo>
                  <a:pt x="462458" y="401941"/>
                  <a:pt x="467386" y="398377"/>
                  <a:pt x="472908" y="396935"/>
                </a:cubicBezTo>
                <a:close/>
                <a:moveTo>
                  <a:pt x="472314" y="242496"/>
                </a:moveTo>
                <a:lnTo>
                  <a:pt x="583019" y="242496"/>
                </a:lnTo>
                <a:cubicBezTo>
                  <a:pt x="595244" y="242496"/>
                  <a:pt x="605431" y="252684"/>
                  <a:pt x="605431" y="264910"/>
                </a:cubicBezTo>
                <a:cubicBezTo>
                  <a:pt x="605431" y="277814"/>
                  <a:pt x="595244" y="287323"/>
                  <a:pt x="583019" y="287323"/>
                </a:cubicBezTo>
                <a:lnTo>
                  <a:pt x="472314" y="287323"/>
                </a:lnTo>
                <a:cubicBezTo>
                  <a:pt x="460089" y="287323"/>
                  <a:pt x="449901" y="277814"/>
                  <a:pt x="449901" y="264910"/>
                </a:cubicBezTo>
                <a:cubicBezTo>
                  <a:pt x="449901" y="252684"/>
                  <a:pt x="460089" y="242496"/>
                  <a:pt x="472314" y="242496"/>
                </a:cubicBezTo>
                <a:close/>
                <a:moveTo>
                  <a:pt x="577059" y="33961"/>
                </a:moveTo>
                <a:cubicBezTo>
                  <a:pt x="582580" y="35403"/>
                  <a:pt x="587507" y="38967"/>
                  <a:pt x="590565" y="44398"/>
                </a:cubicBezTo>
                <a:cubicBezTo>
                  <a:pt x="597360" y="55260"/>
                  <a:pt x="593283" y="68838"/>
                  <a:pt x="582410" y="74948"/>
                </a:cubicBezTo>
                <a:lnTo>
                  <a:pt x="487276" y="129936"/>
                </a:lnTo>
                <a:cubicBezTo>
                  <a:pt x="476403" y="136046"/>
                  <a:pt x="462812" y="132652"/>
                  <a:pt x="456017" y="121790"/>
                </a:cubicBezTo>
                <a:cubicBezTo>
                  <a:pt x="449901" y="110928"/>
                  <a:pt x="453978" y="97350"/>
                  <a:pt x="464851" y="91240"/>
                </a:cubicBezTo>
                <a:lnTo>
                  <a:pt x="559986" y="36252"/>
                </a:lnTo>
                <a:cubicBezTo>
                  <a:pt x="565422" y="33197"/>
                  <a:pt x="571538" y="32518"/>
                  <a:pt x="577059" y="33961"/>
                </a:cubicBezTo>
                <a:close/>
                <a:moveTo>
                  <a:pt x="335523" y="184"/>
                </a:moveTo>
                <a:cubicBezTo>
                  <a:pt x="341979" y="-494"/>
                  <a:pt x="348604" y="693"/>
                  <a:pt x="354720" y="3746"/>
                </a:cubicBezTo>
                <a:cubicBezTo>
                  <a:pt x="366952" y="9852"/>
                  <a:pt x="374427" y="22063"/>
                  <a:pt x="374427" y="35632"/>
                </a:cubicBezTo>
                <a:lnTo>
                  <a:pt x="374427" y="492210"/>
                </a:lnTo>
                <a:cubicBezTo>
                  <a:pt x="374427" y="505778"/>
                  <a:pt x="366952" y="517990"/>
                  <a:pt x="354720" y="524096"/>
                </a:cubicBezTo>
                <a:cubicBezTo>
                  <a:pt x="349963" y="526810"/>
                  <a:pt x="344527" y="527488"/>
                  <a:pt x="339091" y="527488"/>
                </a:cubicBezTo>
                <a:cubicBezTo>
                  <a:pt x="331616" y="527488"/>
                  <a:pt x="324141" y="525453"/>
                  <a:pt x="317345" y="520025"/>
                </a:cubicBezTo>
                <a:lnTo>
                  <a:pt x="201823" y="429795"/>
                </a:lnTo>
                <a:cubicBezTo>
                  <a:pt x="196387" y="431152"/>
                  <a:pt x="190951" y="431830"/>
                  <a:pt x="184835" y="431830"/>
                </a:cubicBezTo>
                <a:lnTo>
                  <a:pt x="68633" y="431830"/>
                </a:lnTo>
                <a:cubicBezTo>
                  <a:pt x="30579" y="431830"/>
                  <a:pt x="0" y="400623"/>
                  <a:pt x="0" y="362631"/>
                </a:cubicBezTo>
                <a:lnTo>
                  <a:pt x="0" y="161818"/>
                </a:lnTo>
                <a:cubicBezTo>
                  <a:pt x="0" y="123827"/>
                  <a:pt x="30579" y="93298"/>
                  <a:pt x="68633" y="93298"/>
                </a:cubicBezTo>
                <a:lnTo>
                  <a:pt x="184835" y="93298"/>
                </a:lnTo>
                <a:cubicBezTo>
                  <a:pt x="191630" y="93298"/>
                  <a:pt x="198426" y="94654"/>
                  <a:pt x="204542" y="96011"/>
                </a:cubicBezTo>
                <a:lnTo>
                  <a:pt x="317345" y="7816"/>
                </a:lnTo>
                <a:cubicBezTo>
                  <a:pt x="322782" y="3407"/>
                  <a:pt x="329067" y="863"/>
                  <a:pt x="335523" y="1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wheel-with-cogs_48698">
            <a:extLst>
              <a:ext uri="{FF2B5EF4-FFF2-40B4-BE49-F238E27FC236}">
                <a16:creationId xmlns:a16="http://schemas.microsoft.com/office/drawing/2014/main" id="{0AE646E9-2BDE-5CAD-D57D-CE74D5BDB6B3}"/>
              </a:ext>
            </a:extLst>
          </p:cNvPr>
          <p:cNvSpPr/>
          <p:nvPr/>
        </p:nvSpPr>
        <p:spPr>
          <a:xfrm>
            <a:off x="3273750" y="4957444"/>
            <a:ext cx="226646" cy="226331"/>
          </a:xfrm>
          <a:custGeom>
            <a:avLst/>
            <a:gdLst>
              <a:gd name="T0" fmla="*/ 7722 w 7722"/>
              <a:gd name="T1" fmla="*/ 4718 h 7722"/>
              <a:gd name="T2" fmla="*/ 7722 w 7722"/>
              <a:gd name="T3" fmla="*/ 3167 h 7722"/>
              <a:gd name="T4" fmla="*/ 7600 w 7722"/>
              <a:gd name="T5" fmla="*/ 3045 h 7722"/>
              <a:gd name="T6" fmla="*/ 6396 w 7722"/>
              <a:gd name="T7" fmla="*/ 2481 h 7722"/>
              <a:gd name="T8" fmla="*/ 7168 w 7722"/>
              <a:gd name="T9" fmla="*/ 1708 h 7722"/>
              <a:gd name="T10" fmla="*/ 6072 w 7722"/>
              <a:gd name="T11" fmla="*/ 612 h 7722"/>
              <a:gd name="T12" fmla="*/ 5899 w 7722"/>
              <a:gd name="T13" fmla="*/ 612 h 7722"/>
              <a:gd name="T14" fmla="*/ 4677 w 7722"/>
              <a:gd name="T15" fmla="*/ 1079 h 7722"/>
              <a:gd name="T16" fmla="*/ 4677 w 7722"/>
              <a:gd name="T17" fmla="*/ 0 h 7722"/>
              <a:gd name="T18" fmla="*/ 3127 w 7722"/>
              <a:gd name="T19" fmla="*/ 0 h 7722"/>
              <a:gd name="T20" fmla="*/ 3004 w 7722"/>
              <a:gd name="T21" fmla="*/ 122 h 7722"/>
              <a:gd name="T22" fmla="*/ 2498 w 7722"/>
              <a:gd name="T23" fmla="*/ 1286 h 7722"/>
              <a:gd name="T24" fmla="*/ 1737 w 7722"/>
              <a:gd name="T25" fmla="*/ 525 h 7722"/>
              <a:gd name="T26" fmla="*/ 640 w 7722"/>
              <a:gd name="T27" fmla="*/ 1621 h 7722"/>
              <a:gd name="T28" fmla="*/ 640 w 7722"/>
              <a:gd name="T29" fmla="*/ 1794 h 7722"/>
              <a:gd name="T30" fmla="*/ 1065 w 7722"/>
              <a:gd name="T31" fmla="*/ 3004 h 7722"/>
              <a:gd name="T32" fmla="*/ 0 w 7722"/>
              <a:gd name="T33" fmla="*/ 3004 h 7722"/>
              <a:gd name="T34" fmla="*/ 0 w 7722"/>
              <a:gd name="T35" fmla="*/ 4555 h 7722"/>
              <a:gd name="T36" fmla="*/ 122 w 7722"/>
              <a:gd name="T37" fmla="*/ 4677 h 7722"/>
              <a:gd name="T38" fmla="*/ 1300 w 7722"/>
              <a:gd name="T39" fmla="*/ 5268 h 7722"/>
              <a:gd name="T40" fmla="*/ 554 w 7722"/>
              <a:gd name="T41" fmla="*/ 6014 h 7722"/>
              <a:gd name="T42" fmla="*/ 1650 w 7722"/>
              <a:gd name="T43" fmla="*/ 7111 h 7722"/>
              <a:gd name="T44" fmla="*/ 1823 w 7722"/>
              <a:gd name="T45" fmla="*/ 7111 h 7722"/>
              <a:gd name="T46" fmla="*/ 3045 w 7722"/>
              <a:gd name="T47" fmla="*/ 6654 h 7722"/>
              <a:gd name="T48" fmla="*/ 3045 w 7722"/>
              <a:gd name="T49" fmla="*/ 7722 h 7722"/>
              <a:gd name="T50" fmla="*/ 4595 w 7722"/>
              <a:gd name="T51" fmla="*/ 7722 h 7722"/>
              <a:gd name="T52" fmla="*/ 4718 w 7722"/>
              <a:gd name="T53" fmla="*/ 7600 h 7722"/>
              <a:gd name="T54" fmla="*/ 5210 w 7722"/>
              <a:gd name="T55" fmla="*/ 6422 h 7722"/>
              <a:gd name="T56" fmla="*/ 5985 w 7722"/>
              <a:gd name="T57" fmla="*/ 7197 h 7722"/>
              <a:gd name="T58" fmla="*/ 7082 w 7722"/>
              <a:gd name="T59" fmla="*/ 6101 h 7722"/>
              <a:gd name="T60" fmla="*/ 7082 w 7722"/>
              <a:gd name="T61" fmla="*/ 5928 h 7722"/>
              <a:gd name="T62" fmla="*/ 6616 w 7722"/>
              <a:gd name="T63" fmla="*/ 4718 h 7722"/>
              <a:gd name="T64" fmla="*/ 7600 w 7722"/>
              <a:gd name="T65" fmla="*/ 4718 h 7722"/>
              <a:gd name="T66" fmla="*/ 3841 w 7722"/>
              <a:gd name="T67" fmla="*/ 5595 h 7722"/>
              <a:gd name="T68" fmla="*/ 3841 w 7722"/>
              <a:gd name="T69" fmla="*/ 2127 h 7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22" h="7722">
                <a:moveTo>
                  <a:pt x="7600" y="4718"/>
                </a:moveTo>
                <a:lnTo>
                  <a:pt x="7722" y="4718"/>
                </a:lnTo>
                <a:lnTo>
                  <a:pt x="7722" y="4595"/>
                </a:lnTo>
                <a:lnTo>
                  <a:pt x="7722" y="3167"/>
                </a:lnTo>
                <a:lnTo>
                  <a:pt x="7722" y="3045"/>
                </a:lnTo>
                <a:lnTo>
                  <a:pt x="7600" y="3045"/>
                </a:lnTo>
                <a:lnTo>
                  <a:pt x="6628" y="3045"/>
                </a:lnTo>
                <a:cubicBezTo>
                  <a:pt x="6571" y="2849"/>
                  <a:pt x="6493" y="2660"/>
                  <a:pt x="6396" y="2481"/>
                </a:cubicBezTo>
                <a:lnTo>
                  <a:pt x="7082" y="1794"/>
                </a:lnTo>
                <a:lnTo>
                  <a:pt x="7168" y="1708"/>
                </a:lnTo>
                <a:lnTo>
                  <a:pt x="7082" y="1621"/>
                </a:lnTo>
                <a:lnTo>
                  <a:pt x="6072" y="612"/>
                </a:lnTo>
                <a:lnTo>
                  <a:pt x="5985" y="525"/>
                </a:lnTo>
                <a:lnTo>
                  <a:pt x="5899" y="612"/>
                </a:lnTo>
                <a:lnTo>
                  <a:pt x="5210" y="1300"/>
                </a:lnTo>
                <a:cubicBezTo>
                  <a:pt x="5040" y="1209"/>
                  <a:pt x="4861" y="1135"/>
                  <a:pt x="4677" y="1079"/>
                </a:cubicBezTo>
                <a:lnTo>
                  <a:pt x="4677" y="122"/>
                </a:lnTo>
                <a:lnTo>
                  <a:pt x="4677" y="0"/>
                </a:lnTo>
                <a:lnTo>
                  <a:pt x="4555" y="0"/>
                </a:lnTo>
                <a:lnTo>
                  <a:pt x="3127" y="0"/>
                </a:lnTo>
                <a:lnTo>
                  <a:pt x="3004" y="0"/>
                </a:lnTo>
                <a:lnTo>
                  <a:pt x="3004" y="122"/>
                </a:lnTo>
                <a:lnTo>
                  <a:pt x="3004" y="1080"/>
                </a:lnTo>
                <a:cubicBezTo>
                  <a:pt x="2829" y="1132"/>
                  <a:pt x="2660" y="1201"/>
                  <a:pt x="2498" y="1286"/>
                </a:cubicBezTo>
                <a:lnTo>
                  <a:pt x="1823" y="612"/>
                </a:lnTo>
                <a:lnTo>
                  <a:pt x="1737" y="525"/>
                </a:lnTo>
                <a:lnTo>
                  <a:pt x="1650" y="612"/>
                </a:lnTo>
                <a:lnTo>
                  <a:pt x="640" y="1621"/>
                </a:lnTo>
                <a:lnTo>
                  <a:pt x="554" y="1708"/>
                </a:lnTo>
                <a:lnTo>
                  <a:pt x="640" y="1794"/>
                </a:lnTo>
                <a:lnTo>
                  <a:pt x="1300" y="2454"/>
                </a:lnTo>
                <a:cubicBezTo>
                  <a:pt x="1203" y="2630"/>
                  <a:pt x="1124" y="2814"/>
                  <a:pt x="1065" y="3004"/>
                </a:cubicBezTo>
                <a:lnTo>
                  <a:pt x="122" y="3004"/>
                </a:lnTo>
                <a:lnTo>
                  <a:pt x="0" y="3004"/>
                </a:lnTo>
                <a:lnTo>
                  <a:pt x="0" y="3127"/>
                </a:lnTo>
                <a:lnTo>
                  <a:pt x="0" y="4555"/>
                </a:lnTo>
                <a:lnTo>
                  <a:pt x="0" y="4677"/>
                </a:lnTo>
                <a:lnTo>
                  <a:pt x="122" y="4677"/>
                </a:lnTo>
                <a:lnTo>
                  <a:pt x="1053" y="4677"/>
                </a:lnTo>
                <a:cubicBezTo>
                  <a:pt x="1113" y="4882"/>
                  <a:pt x="1196" y="5080"/>
                  <a:pt x="1300" y="5268"/>
                </a:cubicBezTo>
                <a:lnTo>
                  <a:pt x="640" y="5928"/>
                </a:lnTo>
                <a:lnTo>
                  <a:pt x="554" y="6014"/>
                </a:lnTo>
                <a:lnTo>
                  <a:pt x="640" y="6101"/>
                </a:lnTo>
                <a:lnTo>
                  <a:pt x="1650" y="7111"/>
                </a:lnTo>
                <a:lnTo>
                  <a:pt x="1737" y="7197"/>
                </a:lnTo>
                <a:lnTo>
                  <a:pt x="1823" y="7111"/>
                </a:lnTo>
                <a:lnTo>
                  <a:pt x="2498" y="6436"/>
                </a:lnTo>
                <a:cubicBezTo>
                  <a:pt x="2672" y="6527"/>
                  <a:pt x="2855" y="6600"/>
                  <a:pt x="3045" y="6654"/>
                </a:cubicBezTo>
                <a:lnTo>
                  <a:pt x="3045" y="7600"/>
                </a:lnTo>
                <a:lnTo>
                  <a:pt x="3045" y="7722"/>
                </a:lnTo>
                <a:lnTo>
                  <a:pt x="3167" y="7722"/>
                </a:lnTo>
                <a:lnTo>
                  <a:pt x="4595" y="7722"/>
                </a:lnTo>
                <a:lnTo>
                  <a:pt x="4718" y="7722"/>
                </a:lnTo>
                <a:lnTo>
                  <a:pt x="4718" y="7600"/>
                </a:lnTo>
                <a:lnTo>
                  <a:pt x="4718" y="6630"/>
                </a:lnTo>
                <a:cubicBezTo>
                  <a:pt x="4888" y="6576"/>
                  <a:pt x="5053" y="6507"/>
                  <a:pt x="5210" y="6422"/>
                </a:cubicBezTo>
                <a:lnTo>
                  <a:pt x="5899" y="7110"/>
                </a:lnTo>
                <a:lnTo>
                  <a:pt x="5985" y="7197"/>
                </a:lnTo>
                <a:lnTo>
                  <a:pt x="6072" y="7110"/>
                </a:lnTo>
                <a:lnTo>
                  <a:pt x="7082" y="6101"/>
                </a:lnTo>
                <a:lnTo>
                  <a:pt x="7168" y="6014"/>
                </a:lnTo>
                <a:lnTo>
                  <a:pt x="7082" y="5928"/>
                </a:lnTo>
                <a:lnTo>
                  <a:pt x="6396" y="5242"/>
                </a:lnTo>
                <a:cubicBezTo>
                  <a:pt x="6486" y="5074"/>
                  <a:pt x="6560" y="4898"/>
                  <a:pt x="6616" y="4718"/>
                </a:cubicBezTo>
                <a:lnTo>
                  <a:pt x="7600" y="4718"/>
                </a:lnTo>
                <a:lnTo>
                  <a:pt x="7600" y="4718"/>
                </a:lnTo>
                <a:close/>
                <a:moveTo>
                  <a:pt x="5575" y="3861"/>
                </a:moveTo>
                <a:cubicBezTo>
                  <a:pt x="5575" y="4817"/>
                  <a:pt x="4797" y="5595"/>
                  <a:pt x="3841" y="5595"/>
                </a:cubicBezTo>
                <a:cubicBezTo>
                  <a:pt x="2885" y="5595"/>
                  <a:pt x="2107" y="4817"/>
                  <a:pt x="2107" y="3861"/>
                </a:cubicBezTo>
                <a:cubicBezTo>
                  <a:pt x="2107" y="2905"/>
                  <a:pt x="2885" y="2127"/>
                  <a:pt x="3841" y="2127"/>
                </a:cubicBezTo>
                <a:cubicBezTo>
                  <a:pt x="4797" y="2127"/>
                  <a:pt x="5575" y="2905"/>
                  <a:pt x="5575" y="3861"/>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40">
            <a:extLst>
              <a:ext uri="{FF2B5EF4-FFF2-40B4-BE49-F238E27FC236}">
                <a16:creationId xmlns:a16="http://schemas.microsoft.com/office/drawing/2014/main" id="{82CAEEBB-F114-5EC0-50D9-0472B1C93D2B}"/>
              </a:ext>
            </a:extLst>
          </p:cNvPr>
          <p:cNvSpPr/>
          <p:nvPr/>
        </p:nvSpPr>
        <p:spPr>
          <a:xfrm>
            <a:off x="778422" y="1087126"/>
            <a:ext cx="4677192" cy="1446550"/>
          </a:xfrm>
          <a:prstGeom prst="rect">
            <a:avLst/>
          </a:prstGeom>
        </p:spPr>
        <p:txBody>
          <a:bodyPr wrap="square">
            <a:spAutoFit/>
          </a:bodyPr>
          <a:lstStyle/>
          <a:p>
            <a:r>
              <a:rPr lang="en-US" sz="8800" b="1" spc="-300" dirty="0">
                <a:ln w="34925">
                  <a:gradFill>
                    <a:gsLst>
                      <a:gs pos="0">
                        <a:schemeClr val="accent2"/>
                      </a:gs>
                      <a:gs pos="80000">
                        <a:schemeClr val="accent1">
                          <a:alpha val="0"/>
                        </a:schemeClr>
                      </a:gs>
                    </a:gsLst>
                    <a:lin ang="4500000" scaled="0"/>
                  </a:gradFill>
                </a:ln>
                <a:noFill/>
                <a:latin typeface="+mj-lt"/>
              </a:rPr>
              <a:t>03</a:t>
            </a:r>
            <a:endParaRPr lang="en-US" sz="8800" spc="-300" dirty="0">
              <a:ln w="34925">
                <a:gradFill>
                  <a:gsLst>
                    <a:gs pos="0">
                      <a:schemeClr val="accent2"/>
                    </a:gs>
                    <a:gs pos="80000">
                      <a:schemeClr val="accent1">
                        <a:alpha val="0"/>
                      </a:schemeClr>
                    </a:gs>
                  </a:gsLst>
                  <a:lin ang="4500000" scaled="0"/>
                </a:gradFill>
              </a:ln>
              <a:noFill/>
              <a:latin typeface="+mj-lt"/>
            </a:endParaRPr>
          </a:p>
        </p:txBody>
      </p:sp>
    </p:spTree>
    <p:extLst>
      <p:ext uri="{BB962C8B-B14F-4D97-AF65-F5344CB8AC3E}">
        <p14:creationId xmlns:p14="http://schemas.microsoft.com/office/powerpoint/2010/main" val="3942399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83E7A11F-FB5E-4056-92A4-1BE95405B959}"/>
              </a:ext>
            </a:extLst>
          </p:cNvPr>
          <p:cNvGrpSpPr/>
          <p:nvPr/>
        </p:nvGrpSpPr>
        <p:grpSpPr>
          <a:xfrm>
            <a:off x="11538795" y="534191"/>
            <a:ext cx="226645" cy="83345"/>
            <a:chOff x="11262365" y="460223"/>
            <a:chExt cx="226645" cy="83345"/>
          </a:xfrm>
        </p:grpSpPr>
        <p:cxnSp>
          <p:nvCxnSpPr>
            <p:cNvPr id="25" name="直接连接符 24">
              <a:extLst>
                <a:ext uri="{FF2B5EF4-FFF2-40B4-BE49-F238E27FC236}">
                  <a16:creationId xmlns:a16="http://schemas.microsoft.com/office/drawing/2014/main" id="{BAA337CC-D75A-015F-40C3-FAB5EE71B2F1}"/>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直接连接符 26">
              <a:extLst>
                <a:ext uri="{FF2B5EF4-FFF2-40B4-BE49-F238E27FC236}">
                  <a16:creationId xmlns:a16="http://schemas.microsoft.com/office/drawing/2014/main" id="{DA67BB64-0B00-B141-3EE1-D589157C3D4B}"/>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28" name="observation-tool_18366">
            <a:extLst>
              <a:ext uri="{FF2B5EF4-FFF2-40B4-BE49-F238E27FC236}">
                <a16:creationId xmlns:a16="http://schemas.microsoft.com/office/drawing/2014/main" id="{C9804D22-62DB-A042-2050-9641B6D42C3A}"/>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400A03BE-56C6-9FF8-B597-AFE964917A16}"/>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37" name="标题 1">
            <a:extLst>
              <a:ext uri="{FF2B5EF4-FFF2-40B4-BE49-F238E27FC236}">
                <a16:creationId xmlns:a16="http://schemas.microsoft.com/office/drawing/2014/main" id="{600F850D-A088-6606-D2CC-1E3488834810}"/>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graphicFrame>
        <p:nvGraphicFramePr>
          <p:cNvPr id="39" name="2D Column Chart">
            <a:extLst>
              <a:ext uri="{FF2B5EF4-FFF2-40B4-BE49-F238E27FC236}">
                <a16:creationId xmlns:a16="http://schemas.microsoft.com/office/drawing/2014/main" id="{5153D7CF-E428-1319-0E80-02C3016B2173}"/>
              </a:ext>
            </a:extLst>
          </p:cNvPr>
          <p:cNvGraphicFramePr/>
          <p:nvPr>
            <p:extLst>
              <p:ext uri="{D42A27DB-BD31-4B8C-83A1-F6EECF244321}">
                <p14:modId xmlns:p14="http://schemas.microsoft.com/office/powerpoint/2010/main" val="1770837818"/>
              </p:ext>
            </p:extLst>
          </p:nvPr>
        </p:nvGraphicFramePr>
        <p:xfrm>
          <a:off x="5738566" y="1270912"/>
          <a:ext cx="5481420" cy="4316177"/>
        </p:xfrm>
        <a:graphic>
          <a:graphicData uri="http://schemas.openxmlformats.org/drawingml/2006/chart">
            <c:chart xmlns:c="http://schemas.openxmlformats.org/drawingml/2006/chart" xmlns:r="http://schemas.openxmlformats.org/officeDocument/2006/relationships" r:id="rId2"/>
          </a:graphicData>
        </a:graphic>
      </p:graphicFrame>
      <p:sp>
        <p:nvSpPr>
          <p:cNvPr id="84" name="TextBox 22">
            <a:extLst>
              <a:ext uri="{FF2B5EF4-FFF2-40B4-BE49-F238E27FC236}">
                <a16:creationId xmlns:a16="http://schemas.microsoft.com/office/drawing/2014/main" id="{487D8129-CDEB-D0E8-0A68-C1EB1F3F8101}"/>
              </a:ext>
            </a:extLst>
          </p:cNvPr>
          <p:cNvSpPr txBox="1"/>
          <p:nvPr/>
        </p:nvSpPr>
        <p:spPr>
          <a:xfrm>
            <a:off x="5739573" y="1270912"/>
            <a:ext cx="3564083" cy="276999"/>
          </a:xfrm>
          <a:prstGeom prst="rect">
            <a:avLst/>
          </a:prstGeom>
          <a:noFill/>
        </p:spPr>
        <p:txBody>
          <a:bodyPr wrap="square" lIns="0" tIns="0" rIns="0" bIns="0" rtlCol="0">
            <a:spAutoFit/>
          </a:bodyPr>
          <a:lstStyle>
            <a:defPPr>
              <a:defRPr lang="en-US"/>
            </a:defPPr>
            <a:lvl1pPr algn="ctr">
              <a:defRPr sz="2000">
                <a:solidFill>
                  <a:srgbClr val="282F4E"/>
                </a:solidFill>
                <a:latin typeface="+mj-lt"/>
                <a:cs typeface="Archivo" pitchFamily="2" charset="0"/>
              </a:defRPr>
            </a:lvl1pPr>
          </a:lstStyle>
          <a:p>
            <a:pPr algn="l"/>
            <a:r>
              <a:rPr lang="en-US" sz="1800" dirty="0">
                <a:solidFill>
                  <a:schemeClr val="accent1">
                    <a:lumMod val="75000"/>
                  </a:schemeClr>
                </a:solidFill>
              </a:rPr>
              <a:t>Credibility Building</a:t>
            </a:r>
          </a:p>
        </p:txBody>
      </p:sp>
      <p:sp>
        <p:nvSpPr>
          <p:cNvPr id="85" name="Freeform 26">
            <a:extLst>
              <a:ext uri="{FF2B5EF4-FFF2-40B4-BE49-F238E27FC236}">
                <a16:creationId xmlns:a16="http://schemas.microsoft.com/office/drawing/2014/main" id="{C902E154-B783-2F7B-6318-EC4ED7BDB2AD}"/>
              </a:ext>
            </a:extLst>
          </p:cNvPr>
          <p:cNvSpPr>
            <a:spLocks/>
          </p:cNvSpPr>
          <p:nvPr/>
        </p:nvSpPr>
        <p:spPr bwMode="auto">
          <a:xfrm>
            <a:off x="5739573" y="1879840"/>
            <a:ext cx="110689" cy="110879"/>
          </a:xfrm>
          <a:custGeom>
            <a:avLst/>
            <a:gdLst>
              <a:gd name="T0" fmla="*/ 488 w 976"/>
              <a:gd name="T1" fmla="*/ 0 h 977"/>
              <a:gd name="T2" fmla="*/ 468 w 976"/>
              <a:gd name="T3" fmla="*/ 1 h 977"/>
              <a:gd name="T4" fmla="*/ 0 w 976"/>
              <a:gd name="T5" fmla="*/ 489 h 977"/>
              <a:gd name="T6" fmla="*/ 488 w 976"/>
              <a:gd name="T7" fmla="*/ 977 h 977"/>
              <a:gd name="T8" fmla="*/ 956 w 976"/>
              <a:gd name="T9" fmla="*/ 629 h 977"/>
              <a:gd name="T10" fmla="*/ 956 w 976"/>
              <a:gd name="T11" fmla="*/ 628 h 977"/>
              <a:gd name="T12" fmla="*/ 966 w 976"/>
              <a:gd name="T13" fmla="*/ 587 h 977"/>
              <a:gd name="T14" fmla="*/ 976 w 976"/>
              <a:gd name="T15" fmla="*/ 489 h 977"/>
              <a:gd name="T16" fmla="*/ 488 w 976"/>
              <a:gd name="T17"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6" h="977">
                <a:moveTo>
                  <a:pt x="488" y="0"/>
                </a:moveTo>
                <a:cubicBezTo>
                  <a:pt x="481" y="0"/>
                  <a:pt x="475" y="1"/>
                  <a:pt x="468" y="1"/>
                </a:cubicBezTo>
                <a:cubicBezTo>
                  <a:pt x="208" y="12"/>
                  <a:pt x="0" y="226"/>
                  <a:pt x="0" y="489"/>
                </a:cubicBezTo>
                <a:cubicBezTo>
                  <a:pt x="0" y="758"/>
                  <a:pt x="219" y="977"/>
                  <a:pt x="488" y="977"/>
                </a:cubicBezTo>
                <a:cubicBezTo>
                  <a:pt x="709" y="977"/>
                  <a:pt x="896" y="830"/>
                  <a:pt x="956" y="629"/>
                </a:cubicBezTo>
                <a:cubicBezTo>
                  <a:pt x="956" y="628"/>
                  <a:pt x="956" y="628"/>
                  <a:pt x="956" y="628"/>
                </a:cubicBezTo>
                <a:cubicBezTo>
                  <a:pt x="959" y="614"/>
                  <a:pt x="963" y="601"/>
                  <a:pt x="966" y="587"/>
                </a:cubicBezTo>
                <a:cubicBezTo>
                  <a:pt x="973" y="555"/>
                  <a:pt x="976" y="522"/>
                  <a:pt x="976" y="489"/>
                </a:cubicBezTo>
                <a:cubicBezTo>
                  <a:pt x="976" y="219"/>
                  <a:pt x="758" y="0"/>
                  <a:pt x="488" y="0"/>
                </a:cubicBezTo>
                <a:close/>
              </a:path>
            </a:pathLst>
          </a:custGeom>
          <a:solidFill>
            <a:schemeClr val="accent2"/>
          </a:solidFill>
          <a:ln>
            <a:noFill/>
          </a:ln>
          <a:effectLst>
            <a:outerShdw blurRad="508000" dist="228600" dir="8700000" sx="90000" sy="90000" algn="tr" rotWithShape="0">
              <a:srgbClr val="282F4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200" dirty="0">
              <a:solidFill>
                <a:schemeClr val="tx1">
                  <a:lumMod val="65000"/>
                  <a:lumOff val="35000"/>
                </a:schemeClr>
              </a:solidFill>
            </a:endParaRPr>
          </a:p>
        </p:txBody>
      </p:sp>
      <p:sp>
        <p:nvSpPr>
          <p:cNvPr id="86" name="TextBox 26">
            <a:extLst>
              <a:ext uri="{FF2B5EF4-FFF2-40B4-BE49-F238E27FC236}">
                <a16:creationId xmlns:a16="http://schemas.microsoft.com/office/drawing/2014/main" id="{60155108-A995-2A88-D54F-8B8C7042C04C}"/>
              </a:ext>
            </a:extLst>
          </p:cNvPr>
          <p:cNvSpPr txBox="1"/>
          <p:nvPr/>
        </p:nvSpPr>
        <p:spPr>
          <a:xfrm>
            <a:off x="6021574" y="1827557"/>
            <a:ext cx="3185926" cy="215444"/>
          </a:xfrm>
          <a:prstGeom prst="rect">
            <a:avLst/>
          </a:prstGeom>
          <a:noFill/>
        </p:spPr>
        <p:txBody>
          <a:bodyPr wrap="square" lIns="0" tIns="0" rIns="0" bIns="0" rtlCol="0">
            <a:spAutoFit/>
          </a:bodyPr>
          <a:lstStyle>
            <a:defPPr>
              <a:defRPr lang="en-US"/>
            </a:defPPr>
            <a:lvl1pPr algn="ctr">
              <a:defRPr sz="2000">
                <a:solidFill>
                  <a:srgbClr val="282F4E"/>
                </a:solidFill>
                <a:latin typeface="+mj-lt"/>
                <a:cs typeface="Archivo" pitchFamily="2" charset="0"/>
              </a:defRPr>
            </a:lvl1pPr>
          </a:lstStyle>
          <a:p>
            <a:pPr algn="l"/>
            <a:r>
              <a:rPr lang="en-US" sz="1400" dirty="0">
                <a:solidFill>
                  <a:schemeClr val="tx1"/>
                </a:solidFill>
                <a:latin typeface="+mj-ea"/>
                <a:ea typeface="+mj-ea"/>
              </a:rPr>
              <a:t>Industry Benchmarking</a:t>
            </a:r>
          </a:p>
        </p:txBody>
      </p:sp>
      <p:sp>
        <p:nvSpPr>
          <p:cNvPr id="87" name="Freeform 26">
            <a:extLst>
              <a:ext uri="{FF2B5EF4-FFF2-40B4-BE49-F238E27FC236}">
                <a16:creationId xmlns:a16="http://schemas.microsoft.com/office/drawing/2014/main" id="{CE619E3D-99A9-C60E-8EF7-0C4FBBF04A1F}"/>
              </a:ext>
            </a:extLst>
          </p:cNvPr>
          <p:cNvSpPr>
            <a:spLocks/>
          </p:cNvSpPr>
          <p:nvPr/>
        </p:nvSpPr>
        <p:spPr bwMode="auto">
          <a:xfrm>
            <a:off x="5738566" y="2271274"/>
            <a:ext cx="110689" cy="110879"/>
          </a:xfrm>
          <a:custGeom>
            <a:avLst/>
            <a:gdLst>
              <a:gd name="T0" fmla="*/ 488 w 976"/>
              <a:gd name="T1" fmla="*/ 0 h 977"/>
              <a:gd name="T2" fmla="*/ 468 w 976"/>
              <a:gd name="T3" fmla="*/ 1 h 977"/>
              <a:gd name="T4" fmla="*/ 0 w 976"/>
              <a:gd name="T5" fmla="*/ 489 h 977"/>
              <a:gd name="T6" fmla="*/ 488 w 976"/>
              <a:gd name="T7" fmla="*/ 977 h 977"/>
              <a:gd name="T8" fmla="*/ 956 w 976"/>
              <a:gd name="T9" fmla="*/ 629 h 977"/>
              <a:gd name="T10" fmla="*/ 956 w 976"/>
              <a:gd name="T11" fmla="*/ 628 h 977"/>
              <a:gd name="T12" fmla="*/ 966 w 976"/>
              <a:gd name="T13" fmla="*/ 587 h 977"/>
              <a:gd name="T14" fmla="*/ 976 w 976"/>
              <a:gd name="T15" fmla="*/ 489 h 977"/>
              <a:gd name="T16" fmla="*/ 488 w 976"/>
              <a:gd name="T17"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6" h="977">
                <a:moveTo>
                  <a:pt x="488" y="0"/>
                </a:moveTo>
                <a:cubicBezTo>
                  <a:pt x="481" y="0"/>
                  <a:pt x="475" y="1"/>
                  <a:pt x="468" y="1"/>
                </a:cubicBezTo>
                <a:cubicBezTo>
                  <a:pt x="208" y="12"/>
                  <a:pt x="0" y="226"/>
                  <a:pt x="0" y="489"/>
                </a:cubicBezTo>
                <a:cubicBezTo>
                  <a:pt x="0" y="758"/>
                  <a:pt x="219" y="977"/>
                  <a:pt x="488" y="977"/>
                </a:cubicBezTo>
                <a:cubicBezTo>
                  <a:pt x="709" y="977"/>
                  <a:pt x="896" y="830"/>
                  <a:pt x="956" y="629"/>
                </a:cubicBezTo>
                <a:cubicBezTo>
                  <a:pt x="956" y="628"/>
                  <a:pt x="956" y="628"/>
                  <a:pt x="956" y="628"/>
                </a:cubicBezTo>
                <a:cubicBezTo>
                  <a:pt x="959" y="614"/>
                  <a:pt x="963" y="601"/>
                  <a:pt x="966" y="587"/>
                </a:cubicBezTo>
                <a:cubicBezTo>
                  <a:pt x="973" y="555"/>
                  <a:pt x="976" y="522"/>
                  <a:pt x="976" y="489"/>
                </a:cubicBezTo>
                <a:cubicBezTo>
                  <a:pt x="976" y="219"/>
                  <a:pt x="758" y="0"/>
                  <a:pt x="488" y="0"/>
                </a:cubicBezTo>
                <a:close/>
              </a:path>
            </a:pathLst>
          </a:custGeom>
          <a:solidFill>
            <a:schemeClr val="accent1"/>
          </a:solidFill>
          <a:ln>
            <a:noFill/>
          </a:ln>
          <a:effectLst>
            <a:outerShdw blurRad="508000" dist="228600" dir="8700000" sx="90000" sy="90000" algn="tr" rotWithShape="0">
              <a:srgbClr val="282F4E">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200" dirty="0">
              <a:solidFill>
                <a:schemeClr val="tx1">
                  <a:lumMod val="65000"/>
                  <a:lumOff val="35000"/>
                </a:schemeClr>
              </a:solidFill>
            </a:endParaRPr>
          </a:p>
        </p:txBody>
      </p:sp>
      <p:sp>
        <p:nvSpPr>
          <p:cNvPr id="88" name="TextBox 29">
            <a:extLst>
              <a:ext uri="{FF2B5EF4-FFF2-40B4-BE49-F238E27FC236}">
                <a16:creationId xmlns:a16="http://schemas.microsoft.com/office/drawing/2014/main" id="{FADE7617-3D2A-AB5C-ED09-81E43208971B}"/>
              </a:ext>
            </a:extLst>
          </p:cNvPr>
          <p:cNvSpPr txBox="1"/>
          <p:nvPr/>
        </p:nvSpPr>
        <p:spPr>
          <a:xfrm>
            <a:off x="6020567" y="2218991"/>
            <a:ext cx="2055821" cy="215444"/>
          </a:xfrm>
          <a:prstGeom prst="rect">
            <a:avLst/>
          </a:prstGeom>
          <a:noFill/>
        </p:spPr>
        <p:txBody>
          <a:bodyPr wrap="square" lIns="0" tIns="0" rIns="0" bIns="0" rtlCol="0">
            <a:spAutoFit/>
          </a:bodyPr>
          <a:lstStyle>
            <a:defPPr>
              <a:defRPr lang="en-US"/>
            </a:defPPr>
            <a:lvl1pPr algn="ctr">
              <a:defRPr sz="2000">
                <a:solidFill>
                  <a:srgbClr val="282F4E"/>
                </a:solidFill>
                <a:latin typeface="+mj-lt"/>
                <a:cs typeface="Archivo" pitchFamily="2" charset="0"/>
              </a:defRPr>
            </a:lvl1pPr>
          </a:lstStyle>
          <a:p>
            <a:pPr algn="l"/>
            <a:r>
              <a:rPr lang="en-US" sz="1400">
                <a:solidFill>
                  <a:schemeClr val="tx1"/>
                </a:solidFill>
                <a:latin typeface="+mj-ea"/>
                <a:ea typeface="+mj-ea"/>
              </a:rPr>
              <a:t>Identifying Trends</a:t>
            </a:r>
            <a:endParaRPr lang="en-US" sz="1400" dirty="0">
              <a:solidFill>
                <a:schemeClr val="tx1"/>
              </a:solidFill>
              <a:latin typeface="+mj-ea"/>
              <a:ea typeface="+mj-ea"/>
            </a:endParaRPr>
          </a:p>
        </p:txBody>
      </p:sp>
      <p:sp>
        <p:nvSpPr>
          <p:cNvPr id="89" name="TextBox 33">
            <a:extLst>
              <a:ext uri="{FF2B5EF4-FFF2-40B4-BE49-F238E27FC236}">
                <a16:creationId xmlns:a16="http://schemas.microsoft.com/office/drawing/2014/main" id="{9DBF38DB-AE69-1EC9-D29D-1162A85E0319}"/>
              </a:ext>
            </a:extLst>
          </p:cNvPr>
          <p:cNvSpPr txBox="1"/>
          <p:nvPr/>
        </p:nvSpPr>
        <p:spPr>
          <a:xfrm>
            <a:off x="640080" y="4456013"/>
            <a:ext cx="3596497" cy="804836"/>
          </a:xfrm>
          <a:prstGeom prst="rect">
            <a:avLst/>
          </a:prstGeom>
          <a:noFill/>
        </p:spPr>
        <p:txBody>
          <a:bodyPr wrap="square" lIns="0" tIns="0" rIns="0" bIns="0" rtlCol="0">
            <a:spAutoFit/>
          </a:bodyPr>
          <a:lstStyle/>
          <a:p>
            <a:pPr>
              <a:lnSpc>
                <a:spcPct val="150000"/>
              </a:lnSpc>
              <a:spcBef>
                <a:spcPts val="1200"/>
              </a:spcBef>
            </a:pPr>
            <a:r>
              <a:rPr lang="en-US" sz="1200" dirty="0">
                <a:cs typeface="Poppins" panose="00000500000000000000" pitchFamily="2" charset="0"/>
              </a:rPr>
              <a:t>It helps build the credibility of the presenter and the company, as it shows professionalism and preparedness.</a:t>
            </a:r>
          </a:p>
        </p:txBody>
      </p:sp>
      <p:sp>
        <p:nvSpPr>
          <p:cNvPr id="90" name="TextBox 33">
            <a:extLst>
              <a:ext uri="{FF2B5EF4-FFF2-40B4-BE49-F238E27FC236}">
                <a16:creationId xmlns:a16="http://schemas.microsoft.com/office/drawing/2014/main" id="{14A56B0C-3876-8045-41E5-D0B34C3B8319}"/>
              </a:ext>
            </a:extLst>
          </p:cNvPr>
          <p:cNvSpPr txBox="1"/>
          <p:nvPr/>
        </p:nvSpPr>
        <p:spPr>
          <a:xfrm>
            <a:off x="640080" y="3328482"/>
            <a:ext cx="4294777" cy="804836"/>
          </a:xfrm>
          <a:prstGeom prst="rect">
            <a:avLst/>
          </a:prstGeom>
          <a:noFill/>
        </p:spPr>
        <p:txBody>
          <a:bodyPr wrap="square" lIns="0" tIns="0" rIns="0" bIns="0" rtlCol="0">
            <a:spAutoFit/>
          </a:bodyPr>
          <a:lstStyle/>
          <a:p>
            <a:pPr>
              <a:lnSpc>
                <a:spcPct val="150000"/>
              </a:lnSpc>
              <a:spcBef>
                <a:spcPts val="1200"/>
              </a:spcBef>
            </a:pPr>
            <a:r>
              <a:rPr lang="en-US" sz="1200" dirty="0">
                <a:cs typeface="Poppins" panose="00000500000000000000" pitchFamily="2" charset="0"/>
              </a:rPr>
              <a:t>A strong start lays the foundation for a successful presentation, increasing the likelihood of obtaining the desired commitments from the audience.</a:t>
            </a:r>
          </a:p>
        </p:txBody>
      </p:sp>
      <p:sp>
        <p:nvSpPr>
          <p:cNvPr id="91" name="TextBox 1">
            <a:extLst>
              <a:ext uri="{FF2B5EF4-FFF2-40B4-BE49-F238E27FC236}">
                <a16:creationId xmlns:a16="http://schemas.microsoft.com/office/drawing/2014/main" id="{FA084E15-DBE5-8DA0-5AA8-9E155C2D7D59}"/>
              </a:ext>
            </a:extLst>
          </p:cNvPr>
          <p:cNvSpPr txBox="1"/>
          <p:nvPr/>
        </p:nvSpPr>
        <p:spPr>
          <a:xfrm>
            <a:off x="640080" y="1827557"/>
            <a:ext cx="4061029" cy="1231106"/>
          </a:xfrm>
          <a:prstGeom prst="rect">
            <a:avLst/>
          </a:prstGeom>
          <a:noFill/>
        </p:spPr>
        <p:txBody>
          <a:bodyPr wrap="square" lIns="0" tIns="0" rIns="0" bIns="0" rtlCol="0">
            <a:spAutoFit/>
          </a:bodyPr>
          <a:lstStyle/>
          <a:p>
            <a:r>
              <a:rPr lang="en-US" sz="4000">
                <a:solidFill>
                  <a:schemeClr val="accent1">
                    <a:lumMod val="75000"/>
                  </a:schemeClr>
                </a:solidFill>
                <a:latin typeface="+mj-lt"/>
              </a:rPr>
              <a:t>Foundation for Success</a:t>
            </a:r>
            <a:endParaRPr lang="en-US" sz="4000" dirty="0">
              <a:solidFill>
                <a:schemeClr val="accent1">
                  <a:lumMod val="75000"/>
                </a:schemeClr>
              </a:solidFill>
              <a:latin typeface="+mj-lt"/>
            </a:endParaRPr>
          </a:p>
        </p:txBody>
      </p:sp>
    </p:spTree>
    <p:extLst>
      <p:ext uri="{BB962C8B-B14F-4D97-AF65-F5344CB8AC3E}">
        <p14:creationId xmlns:p14="http://schemas.microsoft.com/office/powerpoint/2010/main" val="1355132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 airplane flying in front of a very tall building">
            <a:extLst>
              <a:ext uri="{FF2B5EF4-FFF2-40B4-BE49-F238E27FC236}">
                <a16:creationId xmlns:a16="http://schemas.microsoft.com/office/drawing/2014/main" id="{1F225FD9-2B40-36F5-E2FA-2C0B2C59F3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522"/>
          <a:stretch>
            <a:fillRect/>
          </a:stretch>
        </p:blipFill>
        <p:spPr bwMode="auto">
          <a:xfrm>
            <a:off x="588300" y="3817622"/>
            <a:ext cx="3753365" cy="2004057"/>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组合 55">
            <a:extLst>
              <a:ext uri="{FF2B5EF4-FFF2-40B4-BE49-F238E27FC236}">
                <a16:creationId xmlns:a16="http://schemas.microsoft.com/office/drawing/2014/main" id="{0BD0BD5C-B732-44EE-4422-C4C1CBCA76FB}"/>
              </a:ext>
            </a:extLst>
          </p:cNvPr>
          <p:cNvGrpSpPr/>
          <p:nvPr/>
        </p:nvGrpSpPr>
        <p:grpSpPr>
          <a:xfrm>
            <a:off x="11538795" y="534191"/>
            <a:ext cx="226645" cy="83345"/>
            <a:chOff x="11262365" y="460223"/>
            <a:chExt cx="226645" cy="83345"/>
          </a:xfrm>
        </p:grpSpPr>
        <p:cxnSp>
          <p:nvCxnSpPr>
            <p:cNvPr id="57" name="直接连接符 56">
              <a:extLst>
                <a:ext uri="{FF2B5EF4-FFF2-40B4-BE49-F238E27FC236}">
                  <a16:creationId xmlns:a16="http://schemas.microsoft.com/office/drawing/2014/main" id="{F48A0FDA-C65B-3179-F1F2-D2F99F43782D}"/>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9" name="直接连接符 58">
              <a:extLst>
                <a:ext uri="{FF2B5EF4-FFF2-40B4-BE49-F238E27FC236}">
                  <a16:creationId xmlns:a16="http://schemas.microsoft.com/office/drawing/2014/main" id="{2B7C36AB-04A5-3C52-C5A4-357D59320D7E}"/>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60" name="observation-tool_18366">
            <a:extLst>
              <a:ext uri="{FF2B5EF4-FFF2-40B4-BE49-F238E27FC236}">
                <a16:creationId xmlns:a16="http://schemas.microsoft.com/office/drawing/2014/main" id="{079E2C6B-BA46-112F-7EC2-213BEC3F4B30}"/>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文本框 60">
            <a:extLst>
              <a:ext uri="{FF2B5EF4-FFF2-40B4-BE49-F238E27FC236}">
                <a16:creationId xmlns:a16="http://schemas.microsoft.com/office/drawing/2014/main" id="{19530837-8E02-61E9-2E5F-4EC2AF3363CB}"/>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63" name="标题 1">
            <a:extLst>
              <a:ext uri="{FF2B5EF4-FFF2-40B4-BE49-F238E27FC236}">
                <a16:creationId xmlns:a16="http://schemas.microsoft.com/office/drawing/2014/main" id="{69EBD796-295A-235D-AF0E-A054002012BE}"/>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65" name="Rectangle 34">
            <a:extLst>
              <a:ext uri="{FF2B5EF4-FFF2-40B4-BE49-F238E27FC236}">
                <a16:creationId xmlns:a16="http://schemas.microsoft.com/office/drawing/2014/main" id="{D4735031-FC82-931A-DEB1-6743AFCD5684}"/>
              </a:ext>
            </a:extLst>
          </p:cNvPr>
          <p:cNvSpPr/>
          <p:nvPr/>
        </p:nvSpPr>
        <p:spPr>
          <a:xfrm>
            <a:off x="520033" y="2369476"/>
            <a:ext cx="4908144" cy="1174168"/>
          </a:xfrm>
          <a:prstGeom prst="rect">
            <a:avLst/>
          </a:prstGeom>
        </p:spPr>
        <p:txBody>
          <a:bodyPr wrap="square">
            <a:spAutoFit/>
          </a:bodyPr>
          <a:lstStyle/>
          <a:p>
            <a:pPr>
              <a:lnSpc>
                <a:spcPct val="150000"/>
              </a:lnSpc>
            </a:pPr>
            <a:r>
              <a:rPr lang="en-US" sz="1200">
                <a:solidFill>
                  <a:schemeClr val="bg1">
                    <a:lumMod val="50000"/>
                  </a:schemeClr>
                </a:solidFill>
                <a:latin typeface="+mj-ea"/>
                <a:ea typeface="+mj-ea"/>
                <a:cs typeface="Poppins" panose="00000500000000000000" pitchFamily="2" charset="0"/>
              </a:rPr>
              <a:t>The global fresh grocery e - commerce market (TAM) is valued at $477 B, with a Compound Annual Growth Rate (CAGR) of 18% from 2023 - 2028 (Statista, 2024). This indicates a large and growing market opportunity.</a:t>
            </a:r>
            <a:endParaRPr lang="en-US" sz="1200" dirty="0">
              <a:solidFill>
                <a:schemeClr val="bg1">
                  <a:lumMod val="50000"/>
                </a:schemeClr>
              </a:solidFill>
              <a:latin typeface="+mj-ea"/>
              <a:ea typeface="+mj-ea"/>
              <a:cs typeface="Poppins" panose="00000500000000000000" pitchFamily="2" charset="0"/>
            </a:endParaRPr>
          </a:p>
        </p:txBody>
      </p:sp>
      <p:sp>
        <p:nvSpPr>
          <p:cNvPr id="66" name="TextBox 35">
            <a:extLst>
              <a:ext uri="{FF2B5EF4-FFF2-40B4-BE49-F238E27FC236}">
                <a16:creationId xmlns:a16="http://schemas.microsoft.com/office/drawing/2014/main" id="{7863EA43-2D0D-9A02-AAEE-1D299EB13696}"/>
              </a:ext>
            </a:extLst>
          </p:cNvPr>
          <p:cNvSpPr txBox="1"/>
          <p:nvPr/>
        </p:nvSpPr>
        <p:spPr>
          <a:xfrm>
            <a:off x="483376" y="1619852"/>
            <a:ext cx="4349766" cy="707886"/>
          </a:xfrm>
          <a:prstGeom prst="rect">
            <a:avLst/>
          </a:prstGeom>
          <a:noFill/>
        </p:spPr>
        <p:txBody>
          <a:bodyPr wrap="square" rtlCol="0">
            <a:spAutoFit/>
          </a:bodyPr>
          <a:lstStyle/>
          <a:p>
            <a:r>
              <a:rPr lang="en-US" sz="4000">
                <a:solidFill>
                  <a:schemeClr val="accent1">
                    <a:lumMod val="75000"/>
                  </a:schemeClr>
                </a:solidFill>
                <a:latin typeface="Poppins SemiBold" panose="00000700000000000000" pitchFamily="2" charset="0"/>
                <a:cs typeface="Poppins SemiBold" panose="00000700000000000000" pitchFamily="2" charset="0"/>
              </a:rPr>
              <a:t>Market Analysis</a:t>
            </a:r>
            <a:endParaRPr lang="en-US" sz="4000" dirty="0">
              <a:solidFill>
                <a:schemeClr val="accent1">
                  <a:lumMod val="75000"/>
                </a:schemeClr>
              </a:solidFill>
              <a:latin typeface="Poppins SemiBold" panose="00000700000000000000" pitchFamily="2" charset="0"/>
              <a:cs typeface="Poppins SemiBold" panose="00000700000000000000" pitchFamily="2" charset="0"/>
            </a:endParaRPr>
          </a:p>
        </p:txBody>
      </p:sp>
      <p:cxnSp>
        <p:nvCxnSpPr>
          <p:cNvPr id="67" name="Straight Arrow Connector 37">
            <a:extLst>
              <a:ext uri="{FF2B5EF4-FFF2-40B4-BE49-F238E27FC236}">
                <a16:creationId xmlns:a16="http://schemas.microsoft.com/office/drawing/2014/main" id="{E9B232B4-E1AF-CA4A-57BA-822EAC7C120C}"/>
              </a:ext>
            </a:extLst>
          </p:cNvPr>
          <p:cNvCxnSpPr>
            <a:cxnSpLocks/>
          </p:cNvCxnSpPr>
          <p:nvPr/>
        </p:nvCxnSpPr>
        <p:spPr>
          <a:xfrm>
            <a:off x="5428177" y="4335060"/>
            <a:ext cx="21728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aphic 32" descr="Handshake">
            <a:extLst>
              <a:ext uri="{FF2B5EF4-FFF2-40B4-BE49-F238E27FC236}">
                <a16:creationId xmlns:a16="http://schemas.microsoft.com/office/drawing/2014/main" id="{9E26C8F9-D3CD-6A71-4811-FE6AE3B3892C}"/>
              </a:ext>
            </a:extLst>
          </p:cNvPr>
          <p:cNvGrpSpPr/>
          <p:nvPr/>
        </p:nvGrpSpPr>
        <p:grpSpPr>
          <a:xfrm>
            <a:off x="6888080" y="1727979"/>
            <a:ext cx="565330" cy="565330"/>
            <a:chOff x="5938800" y="3271800"/>
            <a:chExt cx="914400" cy="914400"/>
          </a:xfrm>
          <a:gradFill>
            <a:gsLst>
              <a:gs pos="0">
                <a:schemeClr val="accent1"/>
              </a:gs>
              <a:gs pos="100000">
                <a:schemeClr val="accent2"/>
              </a:gs>
            </a:gsLst>
            <a:lin ang="4500000" scaled="0"/>
          </a:gradFill>
        </p:grpSpPr>
        <p:sp>
          <p:nvSpPr>
            <p:cNvPr id="69" name="Freeform: Shape 44">
              <a:extLst>
                <a:ext uri="{FF2B5EF4-FFF2-40B4-BE49-F238E27FC236}">
                  <a16:creationId xmlns:a16="http://schemas.microsoft.com/office/drawing/2014/main" id="{DB3DD3E2-26C8-33C1-2AE4-B861547FD5C3}"/>
                </a:ext>
              </a:extLst>
            </p:cNvPr>
            <p:cNvSpPr/>
            <p:nvPr/>
          </p:nvSpPr>
          <p:spPr>
            <a:xfrm>
              <a:off x="6345821" y="3880751"/>
              <a:ext cx="74640" cy="80658"/>
            </a:xfrm>
            <a:custGeom>
              <a:avLst/>
              <a:gdLst>
                <a:gd name="connsiteX0" fmla="*/ 20651 w 74640"/>
                <a:gd name="connsiteY0" fmla="*/ 80659 h 80658"/>
                <a:gd name="connsiteX1" fmla="*/ 6364 w 74640"/>
                <a:gd name="connsiteY1" fmla="*/ 75896 h 80658"/>
                <a:gd name="connsiteX2" fmla="*/ 4459 w 74640"/>
                <a:gd name="connsiteY2" fmla="*/ 49226 h 80658"/>
                <a:gd name="connsiteX3" fmla="*/ 41606 w 74640"/>
                <a:gd name="connsiteY3" fmla="*/ 6364 h 80658"/>
                <a:gd name="connsiteX4" fmla="*/ 68276 w 74640"/>
                <a:gd name="connsiteY4" fmla="*/ 4459 h 80658"/>
                <a:gd name="connsiteX5" fmla="*/ 70181 w 74640"/>
                <a:gd name="connsiteY5" fmla="*/ 31129 h 80658"/>
                <a:gd name="connsiteX6" fmla="*/ 33034 w 74640"/>
                <a:gd name="connsiteY6" fmla="*/ 73991 h 80658"/>
                <a:gd name="connsiteX7" fmla="*/ 20651 w 74640"/>
                <a:gd name="connsiteY7" fmla="*/ 80659 h 8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640" h="80658">
                  <a:moveTo>
                    <a:pt x="20651" y="80659"/>
                  </a:moveTo>
                  <a:cubicBezTo>
                    <a:pt x="15889" y="80659"/>
                    <a:pt x="10174" y="79706"/>
                    <a:pt x="6364" y="75896"/>
                  </a:cubicBezTo>
                  <a:cubicBezTo>
                    <a:pt x="-1256" y="69229"/>
                    <a:pt x="-2209" y="56846"/>
                    <a:pt x="4459" y="49226"/>
                  </a:cubicBezTo>
                  <a:lnTo>
                    <a:pt x="41606" y="6364"/>
                  </a:lnTo>
                  <a:cubicBezTo>
                    <a:pt x="48274" y="-1256"/>
                    <a:pt x="60656" y="-2209"/>
                    <a:pt x="68276" y="4459"/>
                  </a:cubicBezTo>
                  <a:cubicBezTo>
                    <a:pt x="75896" y="11126"/>
                    <a:pt x="76849" y="23509"/>
                    <a:pt x="70181" y="31129"/>
                  </a:cubicBezTo>
                  <a:lnTo>
                    <a:pt x="33034" y="73991"/>
                  </a:lnTo>
                  <a:cubicBezTo>
                    <a:pt x="30176" y="77801"/>
                    <a:pt x="25414" y="79706"/>
                    <a:pt x="20651" y="80659"/>
                  </a:cubicBezTo>
                  <a:close/>
                </a:path>
              </a:pathLst>
            </a:custGeom>
            <a:grpFill/>
            <a:ln w="9525" cap="flat">
              <a:noFill/>
              <a:prstDash val="solid"/>
              <a:miter/>
            </a:ln>
          </p:spPr>
          <p:txBody>
            <a:bodyPr rtlCol="0" anchor="ctr"/>
            <a:lstStyle/>
            <a:p>
              <a:endParaRPr lang="en-US"/>
            </a:p>
          </p:txBody>
        </p:sp>
        <p:sp>
          <p:nvSpPr>
            <p:cNvPr id="70" name="Freeform: Shape 45">
              <a:extLst>
                <a:ext uri="{FF2B5EF4-FFF2-40B4-BE49-F238E27FC236}">
                  <a16:creationId xmlns:a16="http://schemas.microsoft.com/office/drawing/2014/main" id="{5B23B86B-67D3-29A8-7E16-77F6FF4D0491}"/>
                </a:ext>
              </a:extLst>
            </p:cNvPr>
            <p:cNvSpPr/>
            <p:nvPr/>
          </p:nvSpPr>
          <p:spPr>
            <a:xfrm>
              <a:off x="6282491" y="3842186"/>
              <a:ext cx="90810" cy="97554"/>
            </a:xfrm>
            <a:custGeom>
              <a:avLst/>
              <a:gdLst>
                <a:gd name="connsiteX0" fmla="*/ 25879 w 90810"/>
                <a:gd name="connsiteY0" fmla="*/ 97316 h 97554"/>
                <a:gd name="connsiteX1" fmla="*/ 7781 w 90810"/>
                <a:gd name="connsiteY1" fmla="*/ 91601 h 97554"/>
                <a:gd name="connsiteX2" fmla="*/ 5876 w 90810"/>
                <a:gd name="connsiteY2" fmla="*/ 58264 h 97554"/>
                <a:gd name="connsiteX3" fmla="*/ 49691 w 90810"/>
                <a:gd name="connsiteY3" fmla="*/ 7781 h 97554"/>
                <a:gd name="connsiteX4" fmla="*/ 83029 w 90810"/>
                <a:gd name="connsiteY4" fmla="*/ 5876 h 97554"/>
                <a:gd name="connsiteX5" fmla="*/ 84934 w 90810"/>
                <a:gd name="connsiteY5" fmla="*/ 39214 h 97554"/>
                <a:gd name="connsiteX6" fmla="*/ 41119 w 90810"/>
                <a:gd name="connsiteY6" fmla="*/ 89696 h 97554"/>
                <a:gd name="connsiteX7" fmla="*/ 25879 w 90810"/>
                <a:gd name="connsiteY7" fmla="*/ 97316 h 9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810" h="97554">
                  <a:moveTo>
                    <a:pt x="25879" y="97316"/>
                  </a:moveTo>
                  <a:cubicBezTo>
                    <a:pt x="19211" y="98269"/>
                    <a:pt x="13496" y="96364"/>
                    <a:pt x="7781" y="91601"/>
                  </a:cubicBezTo>
                  <a:cubicBezTo>
                    <a:pt x="-1744" y="83029"/>
                    <a:pt x="-2696" y="67789"/>
                    <a:pt x="5876" y="58264"/>
                  </a:cubicBezTo>
                  <a:lnTo>
                    <a:pt x="49691" y="7781"/>
                  </a:lnTo>
                  <a:cubicBezTo>
                    <a:pt x="58264" y="-1744"/>
                    <a:pt x="73504" y="-2696"/>
                    <a:pt x="83029" y="5876"/>
                  </a:cubicBezTo>
                  <a:cubicBezTo>
                    <a:pt x="92554" y="14449"/>
                    <a:pt x="93506" y="29689"/>
                    <a:pt x="84934" y="39214"/>
                  </a:cubicBezTo>
                  <a:lnTo>
                    <a:pt x="41119" y="89696"/>
                  </a:lnTo>
                  <a:cubicBezTo>
                    <a:pt x="37309" y="94459"/>
                    <a:pt x="31594" y="97316"/>
                    <a:pt x="25879" y="97316"/>
                  </a:cubicBezTo>
                  <a:close/>
                </a:path>
              </a:pathLst>
            </a:custGeom>
            <a:grpFill/>
            <a:ln w="9525" cap="flat">
              <a:noFill/>
              <a:prstDash val="solid"/>
              <a:miter/>
            </a:ln>
          </p:spPr>
          <p:txBody>
            <a:bodyPr rtlCol="0" anchor="ctr"/>
            <a:lstStyle/>
            <a:p>
              <a:endParaRPr lang="en-US"/>
            </a:p>
          </p:txBody>
        </p:sp>
        <p:sp>
          <p:nvSpPr>
            <p:cNvPr id="71" name="Freeform: Shape 46">
              <a:extLst>
                <a:ext uri="{FF2B5EF4-FFF2-40B4-BE49-F238E27FC236}">
                  <a16:creationId xmlns:a16="http://schemas.microsoft.com/office/drawing/2014/main" id="{9EAD9745-9E05-E5AE-6A01-ABC54D54DB69}"/>
                </a:ext>
              </a:extLst>
            </p:cNvPr>
            <p:cNvSpPr/>
            <p:nvPr/>
          </p:nvSpPr>
          <p:spPr>
            <a:xfrm>
              <a:off x="6217666" y="3797364"/>
              <a:ext cx="100443" cy="107078"/>
            </a:xfrm>
            <a:custGeom>
              <a:avLst/>
              <a:gdLst>
                <a:gd name="connsiteX0" fmla="*/ 30696 w 100443"/>
                <a:gd name="connsiteY0" fmla="*/ 106896 h 107078"/>
                <a:gd name="connsiteX1" fmla="*/ 9741 w 100443"/>
                <a:gd name="connsiteY1" fmla="*/ 100228 h 107078"/>
                <a:gd name="connsiteX2" fmla="*/ 6883 w 100443"/>
                <a:gd name="connsiteY2" fmla="*/ 60223 h 107078"/>
                <a:gd name="connsiteX3" fmla="*/ 50698 w 100443"/>
                <a:gd name="connsiteY3" fmla="*/ 9741 h 107078"/>
                <a:gd name="connsiteX4" fmla="*/ 90703 w 100443"/>
                <a:gd name="connsiteY4" fmla="*/ 6883 h 107078"/>
                <a:gd name="connsiteX5" fmla="*/ 93561 w 100443"/>
                <a:gd name="connsiteY5" fmla="*/ 46888 h 107078"/>
                <a:gd name="connsiteX6" fmla="*/ 49746 w 100443"/>
                <a:gd name="connsiteY6" fmla="*/ 97371 h 107078"/>
                <a:gd name="connsiteX7" fmla="*/ 30696 w 100443"/>
                <a:gd name="connsiteY7" fmla="*/ 106896 h 10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43" h="107078">
                  <a:moveTo>
                    <a:pt x="30696" y="106896"/>
                  </a:moveTo>
                  <a:cubicBezTo>
                    <a:pt x="23076" y="107848"/>
                    <a:pt x="15456" y="104991"/>
                    <a:pt x="9741" y="100228"/>
                  </a:cubicBezTo>
                  <a:cubicBezTo>
                    <a:pt x="-1689" y="89751"/>
                    <a:pt x="-3594" y="71653"/>
                    <a:pt x="6883" y="60223"/>
                  </a:cubicBezTo>
                  <a:lnTo>
                    <a:pt x="50698" y="9741"/>
                  </a:lnTo>
                  <a:cubicBezTo>
                    <a:pt x="61176" y="-1689"/>
                    <a:pt x="79273" y="-3594"/>
                    <a:pt x="90703" y="6883"/>
                  </a:cubicBezTo>
                  <a:cubicBezTo>
                    <a:pt x="102133" y="17361"/>
                    <a:pt x="104038" y="35458"/>
                    <a:pt x="93561" y="46888"/>
                  </a:cubicBezTo>
                  <a:lnTo>
                    <a:pt x="49746" y="97371"/>
                  </a:lnTo>
                  <a:cubicBezTo>
                    <a:pt x="44983" y="103086"/>
                    <a:pt x="37363" y="106896"/>
                    <a:pt x="30696" y="106896"/>
                  </a:cubicBezTo>
                  <a:close/>
                </a:path>
              </a:pathLst>
            </a:custGeom>
            <a:grpFill/>
            <a:ln w="9525" cap="flat">
              <a:noFill/>
              <a:prstDash val="solid"/>
              <a:miter/>
            </a:ln>
          </p:spPr>
          <p:txBody>
            <a:bodyPr rtlCol="0" anchor="ctr"/>
            <a:lstStyle/>
            <a:p>
              <a:endParaRPr lang="en-US"/>
            </a:p>
          </p:txBody>
        </p:sp>
        <p:sp>
          <p:nvSpPr>
            <p:cNvPr id="72" name="Freeform: Shape 47">
              <a:extLst>
                <a:ext uri="{FF2B5EF4-FFF2-40B4-BE49-F238E27FC236}">
                  <a16:creationId xmlns:a16="http://schemas.microsoft.com/office/drawing/2014/main" id="{990E5233-1C6D-9D60-37D8-84A009F92813}"/>
                </a:ext>
              </a:extLst>
            </p:cNvPr>
            <p:cNvSpPr/>
            <p:nvPr/>
          </p:nvSpPr>
          <p:spPr>
            <a:xfrm>
              <a:off x="6148134" y="3755454"/>
              <a:ext cx="107111" cy="113745"/>
            </a:xfrm>
            <a:custGeom>
              <a:avLst/>
              <a:gdLst>
                <a:gd name="connsiteX0" fmla="*/ 30696 w 107111"/>
                <a:gd name="connsiteY0" fmla="*/ 113563 h 113745"/>
                <a:gd name="connsiteX1" fmla="*/ 9741 w 107111"/>
                <a:gd name="connsiteY1" fmla="*/ 106896 h 113745"/>
                <a:gd name="connsiteX2" fmla="*/ 6883 w 107111"/>
                <a:gd name="connsiteY2" fmla="*/ 66891 h 113745"/>
                <a:gd name="connsiteX3" fmla="*/ 57366 w 107111"/>
                <a:gd name="connsiteY3" fmla="*/ 9741 h 113745"/>
                <a:gd name="connsiteX4" fmla="*/ 97371 w 107111"/>
                <a:gd name="connsiteY4" fmla="*/ 6883 h 113745"/>
                <a:gd name="connsiteX5" fmla="*/ 100228 w 107111"/>
                <a:gd name="connsiteY5" fmla="*/ 46888 h 113745"/>
                <a:gd name="connsiteX6" fmla="*/ 49746 w 107111"/>
                <a:gd name="connsiteY6" fmla="*/ 104038 h 113745"/>
                <a:gd name="connsiteX7" fmla="*/ 30696 w 107111"/>
                <a:gd name="connsiteY7" fmla="*/ 113563 h 11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111" h="113745">
                  <a:moveTo>
                    <a:pt x="30696" y="113563"/>
                  </a:moveTo>
                  <a:cubicBezTo>
                    <a:pt x="23076" y="114516"/>
                    <a:pt x="15456" y="111658"/>
                    <a:pt x="9741" y="106896"/>
                  </a:cubicBezTo>
                  <a:cubicBezTo>
                    <a:pt x="-1689" y="96418"/>
                    <a:pt x="-3594" y="78321"/>
                    <a:pt x="6883" y="66891"/>
                  </a:cubicBezTo>
                  <a:lnTo>
                    <a:pt x="57366" y="9741"/>
                  </a:lnTo>
                  <a:cubicBezTo>
                    <a:pt x="67843" y="-1689"/>
                    <a:pt x="85941" y="-3594"/>
                    <a:pt x="97371" y="6883"/>
                  </a:cubicBezTo>
                  <a:cubicBezTo>
                    <a:pt x="108801" y="17361"/>
                    <a:pt x="110706" y="35458"/>
                    <a:pt x="100228" y="46888"/>
                  </a:cubicBezTo>
                  <a:lnTo>
                    <a:pt x="49746" y="104038"/>
                  </a:lnTo>
                  <a:cubicBezTo>
                    <a:pt x="44031" y="109753"/>
                    <a:pt x="37363" y="112611"/>
                    <a:pt x="30696" y="113563"/>
                  </a:cubicBezTo>
                  <a:close/>
                </a:path>
              </a:pathLst>
            </a:custGeom>
            <a:grpFill/>
            <a:ln w="9525" cap="flat">
              <a:noFill/>
              <a:prstDash val="solid"/>
              <a:miter/>
            </a:ln>
          </p:spPr>
          <p:txBody>
            <a:bodyPr rtlCol="0" anchor="ctr"/>
            <a:lstStyle/>
            <a:p>
              <a:endParaRPr lang="en-US"/>
            </a:p>
          </p:txBody>
        </p:sp>
        <p:sp>
          <p:nvSpPr>
            <p:cNvPr id="73" name="Freeform: Shape 48">
              <a:extLst>
                <a:ext uri="{FF2B5EF4-FFF2-40B4-BE49-F238E27FC236}">
                  <a16:creationId xmlns:a16="http://schemas.microsoft.com/office/drawing/2014/main" id="{BF284FF7-257A-C431-76C0-FE1A4E039C90}"/>
                </a:ext>
              </a:extLst>
            </p:cNvPr>
            <p:cNvSpPr/>
            <p:nvPr/>
          </p:nvSpPr>
          <p:spPr>
            <a:xfrm>
              <a:off x="5982614" y="3480397"/>
              <a:ext cx="190574" cy="226769"/>
            </a:xfrm>
            <a:custGeom>
              <a:avLst/>
              <a:gdLst>
                <a:gd name="connsiteX0" fmla="*/ 0 w 190574"/>
                <a:gd name="connsiteY0" fmla="*/ 179070 h 226769"/>
                <a:gd name="connsiteX1" fmla="*/ 73343 w 190574"/>
                <a:gd name="connsiteY1" fmla="*/ 223838 h 226769"/>
                <a:gd name="connsiteX2" fmla="*/ 99060 w 190574"/>
                <a:gd name="connsiteY2" fmla="*/ 217170 h 226769"/>
                <a:gd name="connsiteX3" fmla="*/ 187643 w 190574"/>
                <a:gd name="connsiteY3" fmla="*/ 70485 h 226769"/>
                <a:gd name="connsiteX4" fmla="*/ 180975 w 190574"/>
                <a:gd name="connsiteY4" fmla="*/ 44768 h 226769"/>
                <a:gd name="connsiteX5" fmla="*/ 108585 w 190574"/>
                <a:gd name="connsiteY5" fmla="*/ 0 h 226769"/>
                <a:gd name="connsiteX6" fmla="*/ 0 w 190574"/>
                <a:gd name="connsiteY6" fmla="*/ 179070 h 22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74" h="226769">
                  <a:moveTo>
                    <a:pt x="0" y="179070"/>
                  </a:moveTo>
                  <a:lnTo>
                    <a:pt x="73343" y="223838"/>
                  </a:lnTo>
                  <a:cubicBezTo>
                    <a:pt x="81915" y="229553"/>
                    <a:pt x="94298" y="226695"/>
                    <a:pt x="99060" y="217170"/>
                  </a:cubicBezTo>
                  <a:lnTo>
                    <a:pt x="187643" y="70485"/>
                  </a:lnTo>
                  <a:cubicBezTo>
                    <a:pt x="193358" y="61913"/>
                    <a:pt x="190500" y="49530"/>
                    <a:pt x="180975" y="44768"/>
                  </a:cubicBezTo>
                  <a:lnTo>
                    <a:pt x="108585" y="0"/>
                  </a:lnTo>
                  <a:lnTo>
                    <a:pt x="0" y="179070"/>
                  </a:lnTo>
                  <a:close/>
                </a:path>
              </a:pathLst>
            </a:custGeom>
            <a:grpFill/>
            <a:ln w="9525" cap="flat">
              <a:noFill/>
              <a:prstDash val="solid"/>
              <a:miter/>
            </a:ln>
          </p:spPr>
          <p:txBody>
            <a:bodyPr rtlCol="0" anchor="ctr"/>
            <a:lstStyle/>
            <a:p>
              <a:endParaRPr lang="en-US"/>
            </a:p>
          </p:txBody>
        </p:sp>
        <p:sp>
          <p:nvSpPr>
            <p:cNvPr id="74" name="Freeform: Shape 49">
              <a:extLst>
                <a:ext uri="{FF2B5EF4-FFF2-40B4-BE49-F238E27FC236}">
                  <a16:creationId xmlns:a16="http://schemas.microsoft.com/office/drawing/2014/main" id="{AE7F0F76-3361-CFD7-6FB5-C6B5E35E14B8}"/>
                </a:ext>
              </a:extLst>
            </p:cNvPr>
            <p:cNvSpPr/>
            <p:nvPr/>
          </p:nvSpPr>
          <p:spPr>
            <a:xfrm>
              <a:off x="6099772" y="3566122"/>
              <a:ext cx="510700" cy="409759"/>
            </a:xfrm>
            <a:custGeom>
              <a:avLst/>
              <a:gdLst>
                <a:gd name="connsiteX0" fmla="*/ 500063 w 510700"/>
                <a:gd name="connsiteY0" fmla="*/ 218123 h 409759"/>
                <a:gd name="connsiteX1" fmla="*/ 346710 w 510700"/>
                <a:gd name="connsiteY1" fmla="*/ 86678 h 409759"/>
                <a:gd name="connsiteX2" fmla="*/ 336233 w 510700"/>
                <a:gd name="connsiteY2" fmla="*/ 77153 h 409759"/>
                <a:gd name="connsiteX3" fmla="*/ 270510 w 510700"/>
                <a:gd name="connsiteY3" fmla="*/ 152400 h 409759"/>
                <a:gd name="connsiteX4" fmla="*/ 232410 w 510700"/>
                <a:gd name="connsiteY4" fmla="*/ 171450 h 409759"/>
                <a:gd name="connsiteX5" fmla="*/ 227648 w 510700"/>
                <a:gd name="connsiteY5" fmla="*/ 171450 h 409759"/>
                <a:gd name="connsiteX6" fmla="*/ 190500 w 510700"/>
                <a:gd name="connsiteY6" fmla="*/ 157163 h 409759"/>
                <a:gd name="connsiteX7" fmla="*/ 184785 w 510700"/>
                <a:gd name="connsiteY7" fmla="*/ 76200 h 409759"/>
                <a:gd name="connsiteX8" fmla="*/ 240983 w 510700"/>
                <a:gd name="connsiteY8" fmla="*/ 11430 h 409759"/>
                <a:gd name="connsiteX9" fmla="*/ 82868 w 510700"/>
                <a:gd name="connsiteY9" fmla="*/ 0 h 409759"/>
                <a:gd name="connsiteX10" fmla="*/ 0 w 510700"/>
                <a:gd name="connsiteY10" fmla="*/ 137160 h 409759"/>
                <a:gd name="connsiteX11" fmla="*/ 64770 w 510700"/>
                <a:gd name="connsiteY11" fmla="*/ 212408 h 409759"/>
                <a:gd name="connsiteX12" fmla="*/ 89535 w 510700"/>
                <a:gd name="connsiteY12" fmla="*/ 183833 h 409759"/>
                <a:gd name="connsiteX13" fmla="*/ 125730 w 510700"/>
                <a:gd name="connsiteY13" fmla="*/ 167640 h 409759"/>
                <a:gd name="connsiteX14" fmla="*/ 125730 w 510700"/>
                <a:gd name="connsiteY14" fmla="*/ 167640 h 409759"/>
                <a:gd name="connsiteX15" fmla="*/ 157163 w 510700"/>
                <a:gd name="connsiteY15" fmla="*/ 179070 h 409759"/>
                <a:gd name="connsiteX16" fmla="*/ 173355 w 510700"/>
                <a:gd name="connsiteY16" fmla="*/ 213360 h 409759"/>
                <a:gd name="connsiteX17" fmla="*/ 189548 w 510700"/>
                <a:gd name="connsiteY17" fmla="*/ 210503 h 409759"/>
                <a:gd name="connsiteX18" fmla="*/ 220980 w 510700"/>
                <a:gd name="connsiteY18" fmla="*/ 221933 h 409759"/>
                <a:gd name="connsiteX19" fmla="*/ 237173 w 510700"/>
                <a:gd name="connsiteY19" fmla="*/ 257175 h 409759"/>
                <a:gd name="connsiteX20" fmla="*/ 249555 w 510700"/>
                <a:gd name="connsiteY20" fmla="*/ 255270 h 409759"/>
                <a:gd name="connsiteX21" fmla="*/ 249555 w 510700"/>
                <a:gd name="connsiteY21" fmla="*/ 255270 h 409759"/>
                <a:gd name="connsiteX22" fmla="*/ 278130 w 510700"/>
                <a:gd name="connsiteY22" fmla="*/ 265748 h 409759"/>
                <a:gd name="connsiteX23" fmla="*/ 292418 w 510700"/>
                <a:gd name="connsiteY23" fmla="*/ 295275 h 409759"/>
                <a:gd name="connsiteX24" fmla="*/ 302895 w 510700"/>
                <a:gd name="connsiteY24" fmla="*/ 293370 h 409759"/>
                <a:gd name="connsiteX25" fmla="*/ 302895 w 510700"/>
                <a:gd name="connsiteY25" fmla="*/ 293370 h 409759"/>
                <a:gd name="connsiteX26" fmla="*/ 327660 w 510700"/>
                <a:gd name="connsiteY26" fmla="*/ 302895 h 409759"/>
                <a:gd name="connsiteX27" fmla="*/ 340995 w 510700"/>
                <a:gd name="connsiteY27" fmla="*/ 328613 h 409759"/>
                <a:gd name="connsiteX28" fmla="*/ 331470 w 510700"/>
                <a:gd name="connsiteY28" fmla="*/ 356235 h 409759"/>
                <a:gd name="connsiteX29" fmla="*/ 299085 w 510700"/>
                <a:gd name="connsiteY29" fmla="*/ 393382 h 409759"/>
                <a:gd name="connsiteX30" fmla="*/ 312420 w 510700"/>
                <a:gd name="connsiteY30" fmla="*/ 403860 h 409759"/>
                <a:gd name="connsiteX31" fmla="*/ 335280 w 510700"/>
                <a:gd name="connsiteY31" fmla="*/ 409575 h 409759"/>
                <a:gd name="connsiteX32" fmla="*/ 369570 w 510700"/>
                <a:gd name="connsiteY32" fmla="*/ 368618 h 409759"/>
                <a:gd name="connsiteX33" fmla="*/ 369570 w 510700"/>
                <a:gd name="connsiteY33" fmla="*/ 367665 h 409759"/>
                <a:gd name="connsiteX34" fmla="*/ 379095 w 510700"/>
                <a:gd name="connsiteY34" fmla="*/ 368618 h 409759"/>
                <a:gd name="connsiteX35" fmla="*/ 413385 w 510700"/>
                <a:gd name="connsiteY35" fmla="*/ 327660 h 409759"/>
                <a:gd name="connsiteX36" fmla="*/ 413385 w 510700"/>
                <a:gd name="connsiteY36" fmla="*/ 326707 h 409759"/>
                <a:gd name="connsiteX37" fmla="*/ 422910 w 510700"/>
                <a:gd name="connsiteY37" fmla="*/ 327660 h 409759"/>
                <a:gd name="connsiteX38" fmla="*/ 457200 w 510700"/>
                <a:gd name="connsiteY38" fmla="*/ 286703 h 409759"/>
                <a:gd name="connsiteX39" fmla="*/ 456248 w 510700"/>
                <a:gd name="connsiteY39" fmla="*/ 280988 h 409759"/>
                <a:gd name="connsiteX40" fmla="*/ 476250 w 510700"/>
                <a:gd name="connsiteY40" fmla="*/ 284798 h 409759"/>
                <a:gd name="connsiteX41" fmla="*/ 510540 w 510700"/>
                <a:gd name="connsiteY41" fmla="*/ 243840 h 409759"/>
                <a:gd name="connsiteX42" fmla="*/ 500063 w 510700"/>
                <a:gd name="connsiteY42" fmla="*/ 218123 h 40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0700" h="409759">
                  <a:moveTo>
                    <a:pt x="500063" y="218123"/>
                  </a:moveTo>
                  <a:lnTo>
                    <a:pt x="346710" y="86678"/>
                  </a:lnTo>
                  <a:lnTo>
                    <a:pt x="336233" y="77153"/>
                  </a:lnTo>
                  <a:lnTo>
                    <a:pt x="270510" y="152400"/>
                  </a:lnTo>
                  <a:cubicBezTo>
                    <a:pt x="260985" y="163830"/>
                    <a:pt x="247650" y="170498"/>
                    <a:pt x="232410" y="171450"/>
                  </a:cubicBezTo>
                  <a:cubicBezTo>
                    <a:pt x="230505" y="171450"/>
                    <a:pt x="228600" y="171450"/>
                    <a:pt x="227648" y="171450"/>
                  </a:cubicBezTo>
                  <a:cubicBezTo>
                    <a:pt x="213360" y="171450"/>
                    <a:pt x="200025" y="166688"/>
                    <a:pt x="190500" y="157163"/>
                  </a:cubicBezTo>
                  <a:cubicBezTo>
                    <a:pt x="166688" y="136208"/>
                    <a:pt x="164783" y="100013"/>
                    <a:pt x="184785" y="76200"/>
                  </a:cubicBezTo>
                  <a:lnTo>
                    <a:pt x="240983" y="11430"/>
                  </a:lnTo>
                  <a:cubicBezTo>
                    <a:pt x="197167" y="5715"/>
                    <a:pt x="140970" y="28575"/>
                    <a:pt x="82868" y="0"/>
                  </a:cubicBezTo>
                  <a:lnTo>
                    <a:pt x="0" y="137160"/>
                  </a:lnTo>
                  <a:lnTo>
                    <a:pt x="64770" y="212408"/>
                  </a:lnTo>
                  <a:lnTo>
                    <a:pt x="89535" y="183833"/>
                  </a:lnTo>
                  <a:cubicBezTo>
                    <a:pt x="98108" y="173355"/>
                    <a:pt x="111443" y="167640"/>
                    <a:pt x="125730" y="167640"/>
                  </a:cubicBezTo>
                  <a:lnTo>
                    <a:pt x="125730" y="167640"/>
                  </a:lnTo>
                  <a:cubicBezTo>
                    <a:pt x="137160" y="167640"/>
                    <a:pt x="148590" y="171450"/>
                    <a:pt x="157163" y="179070"/>
                  </a:cubicBezTo>
                  <a:cubicBezTo>
                    <a:pt x="167640" y="187642"/>
                    <a:pt x="172403" y="200025"/>
                    <a:pt x="173355" y="213360"/>
                  </a:cubicBezTo>
                  <a:cubicBezTo>
                    <a:pt x="178117" y="211455"/>
                    <a:pt x="183833" y="210503"/>
                    <a:pt x="189548" y="210503"/>
                  </a:cubicBezTo>
                  <a:cubicBezTo>
                    <a:pt x="200978" y="210503"/>
                    <a:pt x="212408" y="214313"/>
                    <a:pt x="220980" y="221933"/>
                  </a:cubicBezTo>
                  <a:cubicBezTo>
                    <a:pt x="231458" y="231458"/>
                    <a:pt x="237173" y="243840"/>
                    <a:pt x="237173" y="257175"/>
                  </a:cubicBezTo>
                  <a:cubicBezTo>
                    <a:pt x="240983" y="256223"/>
                    <a:pt x="245745" y="255270"/>
                    <a:pt x="249555" y="255270"/>
                  </a:cubicBezTo>
                  <a:lnTo>
                    <a:pt x="249555" y="255270"/>
                  </a:lnTo>
                  <a:cubicBezTo>
                    <a:pt x="260033" y="255270"/>
                    <a:pt x="269558" y="259080"/>
                    <a:pt x="278130" y="265748"/>
                  </a:cubicBezTo>
                  <a:cubicBezTo>
                    <a:pt x="286703" y="273368"/>
                    <a:pt x="291465" y="283845"/>
                    <a:pt x="292418" y="295275"/>
                  </a:cubicBezTo>
                  <a:cubicBezTo>
                    <a:pt x="295275" y="294323"/>
                    <a:pt x="299085" y="293370"/>
                    <a:pt x="302895" y="293370"/>
                  </a:cubicBezTo>
                  <a:lnTo>
                    <a:pt x="302895" y="293370"/>
                  </a:lnTo>
                  <a:cubicBezTo>
                    <a:pt x="312420" y="293370"/>
                    <a:pt x="320993" y="296228"/>
                    <a:pt x="327660" y="302895"/>
                  </a:cubicBezTo>
                  <a:cubicBezTo>
                    <a:pt x="335280" y="309563"/>
                    <a:pt x="340043" y="319088"/>
                    <a:pt x="340995" y="328613"/>
                  </a:cubicBezTo>
                  <a:cubicBezTo>
                    <a:pt x="341948" y="339090"/>
                    <a:pt x="338138" y="348615"/>
                    <a:pt x="331470" y="356235"/>
                  </a:cubicBezTo>
                  <a:lnTo>
                    <a:pt x="299085" y="393382"/>
                  </a:lnTo>
                  <a:lnTo>
                    <a:pt x="312420" y="403860"/>
                  </a:lnTo>
                  <a:cubicBezTo>
                    <a:pt x="319088" y="407670"/>
                    <a:pt x="326708" y="410528"/>
                    <a:pt x="335280" y="409575"/>
                  </a:cubicBezTo>
                  <a:cubicBezTo>
                    <a:pt x="356235" y="407670"/>
                    <a:pt x="371475" y="389573"/>
                    <a:pt x="369570" y="368618"/>
                  </a:cubicBezTo>
                  <a:cubicBezTo>
                    <a:pt x="369570" y="368618"/>
                    <a:pt x="369570" y="367665"/>
                    <a:pt x="369570" y="367665"/>
                  </a:cubicBezTo>
                  <a:cubicBezTo>
                    <a:pt x="372428" y="368618"/>
                    <a:pt x="376238" y="368618"/>
                    <a:pt x="379095" y="368618"/>
                  </a:cubicBezTo>
                  <a:cubicBezTo>
                    <a:pt x="400050" y="366713"/>
                    <a:pt x="415290" y="348615"/>
                    <a:pt x="413385" y="327660"/>
                  </a:cubicBezTo>
                  <a:cubicBezTo>
                    <a:pt x="413385" y="327660"/>
                    <a:pt x="413385" y="326707"/>
                    <a:pt x="413385" y="326707"/>
                  </a:cubicBezTo>
                  <a:cubicBezTo>
                    <a:pt x="416243" y="327660"/>
                    <a:pt x="420053" y="327660"/>
                    <a:pt x="422910" y="327660"/>
                  </a:cubicBezTo>
                  <a:cubicBezTo>
                    <a:pt x="443865" y="325755"/>
                    <a:pt x="459105" y="307658"/>
                    <a:pt x="457200" y="286703"/>
                  </a:cubicBezTo>
                  <a:cubicBezTo>
                    <a:pt x="457200" y="284798"/>
                    <a:pt x="456248" y="282893"/>
                    <a:pt x="456248" y="280988"/>
                  </a:cubicBezTo>
                  <a:cubicBezTo>
                    <a:pt x="461963" y="283845"/>
                    <a:pt x="468630" y="285750"/>
                    <a:pt x="476250" y="284798"/>
                  </a:cubicBezTo>
                  <a:cubicBezTo>
                    <a:pt x="497205" y="282893"/>
                    <a:pt x="512445" y="264795"/>
                    <a:pt x="510540" y="243840"/>
                  </a:cubicBezTo>
                  <a:cubicBezTo>
                    <a:pt x="511493" y="233363"/>
                    <a:pt x="506730" y="224790"/>
                    <a:pt x="500063" y="218123"/>
                  </a:cubicBezTo>
                  <a:close/>
                </a:path>
              </a:pathLst>
            </a:custGeom>
            <a:grpFill/>
            <a:ln w="9525" cap="flat">
              <a:noFill/>
              <a:prstDash val="solid"/>
              <a:miter/>
            </a:ln>
          </p:spPr>
          <p:txBody>
            <a:bodyPr rtlCol="0" anchor="ctr"/>
            <a:lstStyle/>
            <a:p>
              <a:endParaRPr lang="en-US"/>
            </a:p>
          </p:txBody>
        </p:sp>
        <p:sp>
          <p:nvSpPr>
            <p:cNvPr id="75" name="Freeform: Shape 50">
              <a:extLst>
                <a:ext uri="{FF2B5EF4-FFF2-40B4-BE49-F238E27FC236}">
                  <a16:creationId xmlns:a16="http://schemas.microsoft.com/office/drawing/2014/main" id="{6321AE92-0D8E-1C39-F361-F49EA94A2974}"/>
                </a:ext>
              </a:extLst>
            </p:cNvPr>
            <p:cNvSpPr/>
            <p:nvPr/>
          </p:nvSpPr>
          <p:spPr>
            <a:xfrm>
              <a:off x="6618810" y="3480397"/>
              <a:ext cx="190574" cy="226769"/>
            </a:xfrm>
            <a:custGeom>
              <a:avLst/>
              <a:gdLst>
                <a:gd name="connsiteX0" fmla="*/ 190575 w 190574"/>
                <a:gd name="connsiteY0" fmla="*/ 179070 h 226769"/>
                <a:gd name="connsiteX1" fmla="*/ 117232 w 190574"/>
                <a:gd name="connsiteY1" fmla="*/ 223838 h 226769"/>
                <a:gd name="connsiteX2" fmla="*/ 91515 w 190574"/>
                <a:gd name="connsiteY2" fmla="*/ 217170 h 226769"/>
                <a:gd name="connsiteX3" fmla="*/ 2932 w 190574"/>
                <a:gd name="connsiteY3" fmla="*/ 70485 h 226769"/>
                <a:gd name="connsiteX4" fmla="*/ 9600 w 190574"/>
                <a:gd name="connsiteY4" fmla="*/ 44768 h 226769"/>
                <a:gd name="connsiteX5" fmla="*/ 82942 w 190574"/>
                <a:gd name="connsiteY5" fmla="*/ 0 h 226769"/>
                <a:gd name="connsiteX6" fmla="*/ 190575 w 190574"/>
                <a:gd name="connsiteY6" fmla="*/ 179070 h 22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74" h="226769">
                  <a:moveTo>
                    <a:pt x="190575" y="179070"/>
                  </a:moveTo>
                  <a:lnTo>
                    <a:pt x="117232" y="223838"/>
                  </a:lnTo>
                  <a:cubicBezTo>
                    <a:pt x="108660" y="229553"/>
                    <a:pt x="96277" y="226695"/>
                    <a:pt x="91515" y="217170"/>
                  </a:cubicBezTo>
                  <a:lnTo>
                    <a:pt x="2932" y="70485"/>
                  </a:lnTo>
                  <a:cubicBezTo>
                    <a:pt x="-2783" y="61913"/>
                    <a:pt x="75" y="49530"/>
                    <a:pt x="9600" y="44768"/>
                  </a:cubicBezTo>
                  <a:lnTo>
                    <a:pt x="82942" y="0"/>
                  </a:lnTo>
                  <a:lnTo>
                    <a:pt x="190575" y="179070"/>
                  </a:lnTo>
                  <a:close/>
                </a:path>
              </a:pathLst>
            </a:custGeom>
            <a:grpFill/>
            <a:ln w="9525" cap="flat">
              <a:noFill/>
              <a:prstDash val="solid"/>
              <a:miter/>
            </a:ln>
          </p:spPr>
          <p:txBody>
            <a:bodyPr rtlCol="0" anchor="ctr"/>
            <a:lstStyle/>
            <a:p>
              <a:endParaRPr lang="en-US"/>
            </a:p>
          </p:txBody>
        </p:sp>
        <p:sp>
          <p:nvSpPr>
            <p:cNvPr id="76" name="Freeform: Shape 51">
              <a:extLst>
                <a:ext uri="{FF2B5EF4-FFF2-40B4-BE49-F238E27FC236}">
                  <a16:creationId xmlns:a16="http://schemas.microsoft.com/office/drawing/2014/main" id="{2F2DC353-9CCE-145D-0F3C-98F5B5BB1239}"/>
                </a:ext>
              </a:extLst>
            </p:cNvPr>
            <p:cNvSpPr/>
            <p:nvPr/>
          </p:nvSpPr>
          <p:spPr>
            <a:xfrm>
              <a:off x="6288267" y="3557408"/>
              <a:ext cx="403007" cy="223979"/>
            </a:xfrm>
            <a:custGeom>
              <a:avLst/>
              <a:gdLst>
                <a:gd name="connsiteX0" fmla="*/ 322045 w 403007"/>
                <a:gd name="connsiteY0" fmla="*/ 12524 h 223979"/>
                <a:gd name="connsiteX1" fmla="*/ 122020 w 403007"/>
                <a:gd name="connsiteY1" fmla="*/ 1094 h 223979"/>
                <a:gd name="connsiteX2" fmla="*/ 117258 w 403007"/>
                <a:gd name="connsiteY2" fmla="*/ 142 h 223979"/>
                <a:gd name="connsiteX3" fmla="*/ 84873 w 403007"/>
                <a:gd name="connsiteY3" fmla="*/ 12524 h 223979"/>
                <a:gd name="connsiteX4" fmla="*/ 9625 w 403007"/>
                <a:gd name="connsiteY4" fmla="*/ 98249 h 223979"/>
                <a:gd name="connsiteX5" fmla="*/ 13435 w 403007"/>
                <a:gd name="connsiteY5" fmla="*/ 151589 h 223979"/>
                <a:gd name="connsiteX6" fmla="*/ 42010 w 403007"/>
                <a:gd name="connsiteY6" fmla="*/ 161114 h 223979"/>
                <a:gd name="connsiteX7" fmla="*/ 67728 w 403007"/>
                <a:gd name="connsiteY7" fmla="*/ 147779 h 223979"/>
                <a:gd name="connsiteX8" fmla="*/ 145833 w 403007"/>
                <a:gd name="connsiteY8" fmla="*/ 58244 h 223979"/>
                <a:gd name="connsiteX9" fmla="*/ 323950 w 403007"/>
                <a:gd name="connsiteY9" fmla="*/ 211597 h 223979"/>
                <a:gd name="connsiteX10" fmla="*/ 323950 w 403007"/>
                <a:gd name="connsiteY10" fmla="*/ 211597 h 223979"/>
                <a:gd name="connsiteX11" fmla="*/ 323950 w 403007"/>
                <a:gd name="connsiteY11" fmla="*/ 211597 h 223979"/>
                <a:gd name="connsiteX12" fmla="*/ 334428 w 403007"/>
                <a:gd name="connsiteY12" fmla="*/ 223979 h 223979"/>
                <a:gd name="connsiteX13" fmla="*/ 403008 w 403007"/>
                <a:gd name="connsiteY13" fmla="*/ 144922 h 223979"/>
                <a:gd name="connsiteX14" fmla="*/ 322045 w 403007"/>
                <a:gd name="connsiteY14" fmla="*/ 12524 h 22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3007" h="223979">
                  <a:moveTo>
                    <a:pt x="322045" y="12524"/>
                  </a:moveTo>
                  <a:cubicBezTo>
                    <a:pt x="242988" y="41099"/>
                    <a:pt x="185838" y="13477"/>
                    <a:pt x="122020" y="1094"/>
                  </a:cubicBezTo>
                  <a:cubicBezTo>
                    <a:pt x="121068" y="1094"/>
                    <a:pt x="117258" y="142"/>
                    <a:pt x="117258" y="142"/>
                  </a:cubicBezTo>
                  <a:cubicBezTo>
                    <a:pt x="105828" y="-811"/>
                    <a:pt x="93445" y="2999"/>
                    <a:pt x="84873" y="12524"/>
                  </a:cubicBezTo>
                  <a:lnTo>
                    <a:pt x="9625" y="98249"/>
                  </a:lnTo>
                  <a:cubicBezTo>
                    <a:pt x="-4662" y="114442"/>
                    <a:pt x="-2757" y="138254"/>
                    <a:pt x="13435" y="151589"/>
                  </a:cubicBezTo>
                  <a:cubicBezTo>
                    <a:pt x="22008" y="158257"/>
                    <a:pt x="31533" y="162067"/>
                    <a:pt x="42010" y="161114"/>
                  </a:cubicBezTo>
                  <a:cubicBezTo>
                    <a:pt x="51535" y="160162"/>
                    <a:pt x="61060" y="156352"/>
                    <a:pt x="67728" y="147779"/>
                  </a:cubicBezTo>
                  <a:cubicBezTo>
                    <a:pt x="67728" y="147779"/>
                    <a:pt x="145833" y="58244"/>
                    <a:pt x="145833" y="58244"/>
                  </a:cubicBezTo>
                  <a:lnTo>
                    <a:pt x="323950" y="211597"/>
                  </a:lnTo>
                  <a:lnTo>
                    <a:pt x="323950" y="211597"/>
                  </a:lnTo>
                  <a:lnTo>
                    <a:pt x="323950" y="211597"/>
                  </a:lnTo>
                  <a:cubicBezTo>
                    <a:pt x="328713" y="216359"/>
                    <a:pt x="330618" y="218264"/>
                    <a:pt x="334428" y="223979"/>
                  </a:cubicBezTo>
                  <a:lnTo>
                    <a:pt x="403008" y="144922"/>
                  </a:lnTo>
                  <a:lnTo>
                    <a:pt x="322045" y="12524"/>
                  </a:lnTo>
                  <a:close/>
                </a:path>
              </a:pathLst>
            </a:custGeom>
            <a:grpFill/>
            <a:ln w="9525" cap="flat">
              <a:noFill/>
              <a:prstDash val="solid"/>
              <a:miter/>
            </a:ln>
          </p:spPr>
          <p:txBody>
            <a:bodyPr rtlCol="0" anchor="ctr"/>
            <a:lstStyle/>
            <a:p>
              <a:endParaRPr lang="en-US"/>
            </a:p>
          </p:txBody>
        </p:sp>
      </p:grpSp>
      <p:grpSp>
        <p:nvGrpSpPr>
          <p:cNvPr id="77" name="Graphic 53" descr="Signal">
            <a:extLst>
              <a:ext uri="{FF2B5EF4-FFF2-40B4-BE49-F238E27FC236}">
                <a16:creationId xmlns:a16="http://schemas.microsoft.com/office/drawing/2014/main" id="{59F17BA8-9C48-7C66-2218-017E5E6DFC90}"/>
              </a:ext>
            </a:extLst>
          </p:cNvPr>
          <p:cNvGrpSpPr/>
          <p:nvPr/>
        </p:nvGrpSpPr>
        <p:grpSpPr>
          <a:xfrm>
            <a:off x="6951195" y="4316202"/>
            <a:ext cx="407322" cy="407322"/>
            <a:chOff x="5638800" y="2971800"/>
            <a:chExt cx="914400" cy="914400"/>
          </a:xfrm>
          <a:gradFill>
            <a:gsLst>
              <a:gs pos="0">
                <a:schemeClr val="accent1"/>
              </a:gs>
              <a:gs pos="100000">
                <a:schemeClr val="accent2"/>
              </a:gs>
            </a:gsLst>
            <a:lin ang="4500000" scaled="0"/>
          </a:gradFill>
        </p:grpSpPr>
        <p:sp>
          <p:nvSpPr>
            <p:cNvPr id="78" name="Freeform: Shape 53">
              <a:extLst>
                <a:ext uri="{FF2B5EF4-FFF2-40B4-BE49-F238E27FC236}">
                  <a16:creationId xmlns:a16="http://schemas.microsoft.com/office/drawing/2014/main" id="{244C3114-4FDA-8ABA-5196-FF9C02433E31}"/>
                </a:ext>
              </a:extLst>
            </p:cNvPr>
            <p:cNvSpPr/>
            <p:nvPr/>
          </p:nvSpPr>
          <p:spPr>
            <a:xfrm>
              <a:off x="5943600" y="3448050"/>
              <a:ext cx="133350" cy="304800"/>
            </a:xfrm>
            <a:custGeom>
              <a:avLst/>
              <a:gdLst>
                <a:gd name="connsiteX0" fmla="*/ 0 w 133350"/>
                <a:gd name="connsiteY0" fmla="*/ 0 h 304800"/>
                <a:gd name="connsiteX1" fmla="*/ 133350 w 133350"/>
                <a:gd name="connsiteY1" fmla="*/ 0 h 304800"/>
                <a:gd name="connsiteX2" fmla="*/ 133350 w 133350"/>
                <a:gd name="connsiteY2" fmla="*/ 304800 h 304800"/>
                <a:gd name="connsiteX3" fmla="*/ 0 w 13335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133350" h="304800">
                  <a:moveTo>
                    <a:pt x="0" y="0"/>
                  </a:moveTo>
                  <a:lnTo>
                    <a:pt x="133350" y="0"/>
                  </a:lnTo>
                  <a:lnTo>
                    <a:pt x="133350" y="304800"/>
                  </a:lnTo>
                  <a:lnTo>
                    <a:pt x="0" y="304800"/>
                  </a:lnTo>
                  <a:close/>
                </a:path>
              </a:pathLst>
            </a:custGeom>
            <a:grpFill/>
            <a:ln w="9525" cap="flat">
              <a:noFill/>
              <a:prstDash val="solid"/>
              <a:miter/>
            </a:ln>
          </p:spPr>
          <p:txBody>
            <a:bodyPr rtlCol="0" anchor="ctr"/>
            <a:lstStyle/>
            <a:p>
              <a:endParaRPr lang="en-US"/>
            </a:p>
          </p:txBody>
        </p:sp>
        <p:sp>
          <p:nvSpPr>
            <p:cNvPr id="79" name="Freeform: Shape 54">
              <a:extLst>
                <a:ext uri="{FF2B5EF4-FFF2-40B4-BE49-F238E27FC236}">
                  <a16:creationId xmlns:a16="http://schemas.microsoft.com/office/drawing/2014/main" id="{52A851A7-4CF1-96E0-69A5-959056C3170E}"/>
                </a:ext>
              </a:extLst>
            </p:cNvPr>
            <p:cNvSpPr/>
            <p:nvPr/>
          </p:nvSpPr>
          <p:spPr>
            <a:xfrm>
              <a:off x="6115050" y="3276600"/>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grpFill/>
            <a:ln w="9525" cap="flat">
              <a:noFill/>
              <a:prstDash val="solid"/>
              <a:miter/>
            </a:ln>
          </p:spPr>
          <p:txBody>
            <a:bodyPr rtlCol="0" anchor="ctr"/>
            <a:lstStyle/>
            <a:p>
              <a:endParaRPr lang="en-US"/>
            </a:p>
          </p:txBody>
        </p:sp>
        <p:sp>
          <p:nvSpPr>
            <p:cNvPr id="80" name="Freeform: Shape 55">
              <a:extLst>
                <a:ext uri="{FF2B5EF4-FFF2-40B4-BE49-F238E27FC236}">
                  <a16:creationId xmlns:a16="http://schemas.microsoft.com/office/drawing/2014/main" id="{FEF967A5-2AB8-5727-5CB5-78B1DDB48071}"/>
                </a:ext>
              </a:extLst>
            </p:cNvPr>
            <p:cNvSpPr/>
            <p:nvPr/>
          </p:nvSpPr>
          <p:spPr>
            <a:xfrm>
              <a:off x="6286500" y="3105150"/>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grpFill/>
            <a:ln w="9525" cap="flat">
              <a:noFill/>
              <a:prstDash val="solid"/>
              <a:miter/>
            </a:ln>
          </p:spPr>
          <p:txBody>
            <a:bodyPr rtlCol="0" anchor="ctr"/>
            <a:lstStyle/>
            <a:p>
              <a:endParaRPr lang="en-US"/>
            </a:p>
          </p:txBody>
        </p:sp>
        <p:sp>
          <p:nvSpPr>
            <p:cNvPr id="81" name="Freeform: Shape 56">
              <a:extLst>
                <a:ext uri="{FF2B5EF4-FFF2-40B4-BE49-F238E27FC236}">
                  <a16:creationId xmlns:a16="http://schemas.microsoft.com/office/drawing/2014/main" id="{C437D3DB-B588-C2A9-D595-FE86B2D2D785}"/>
                </a:ext>
              </a:extLst>
            </p:cNvPr>
            <p:cNvSpPr/>
            <p:nvPr/>
          </p:nvSpPr>
          <p:spPr>
            <a:xfrm>
              <a:off x="5772150" y="3619500"/>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endParaRPr lang="en-US"/>
            </a:p>
          </p:txBody>
        </p:sp>
      </p:grpSp>
      <p:sp>
        <p:nvSpPr>
          <p:cNvPr id="82" name="Rectangle 57">
            <a:extLst>
              <a:ext uri="{FF2B5EF4-FFF2-40B4-BE49-F238E27FC236}">
                <a16:creationId xmlns:a16="http://schemas.microsoft.com/office/drawing/2014/main" id="{3FD7F122-5159-9F0D-C6D3-C81BECCC0922}"/>
              </a:ext>
            </a:extLst>
          </p:cNvPr>
          <p:cNvSpPr/>
          <p:nvPr/>
        </p:nvSpPr>
        <p:spPr>
          <a:xfrm>
            <a:off x="7610036" y="2026999"/>
            <a:ext cx="4120177" cy="1451166"/>
          </a:xfrm>
          <a:prstGeom prst="rect">
            <a:avLst/>
          </a:prstGeom>
        </p:spPr>
        <p:txBody>
          <a:bodyPr wrap="square">
            <a:spAutoFit/>
          </a:bodyPr>
          <a:lstStyle/>
          <a:p>
            <a:pPr>
              <a:lnSpc>
                <a:spcPct val="150000"/>
              </a:lnSpc>
            </a:pPr>
            <a:r>
              <a:rPr lang="en-US" sz="1200" dirty="0">
                <a:solidFill>
                  <a:schemeClr val="bg1">
                    <a:lumMod val="50000"/>
                  </a:schemeClr>
                </a:solidFill>
                <a:latin typeface="+mj-ea"/>
                <a:ea typeface="+mj-ea"/>
                <a:cs typeface="Poppins" panose="00000500000000000000" pitchFamily="2" charset="0"/>
              </a:rPr>
              <a:t>There is an increasing demand for fresh groceries delivered quickly and efficiently. Consumers are also more conscious of the environmental impact of their purchases, driving the need for sustainable fulfillment solutions</a:t>
            </a:r>
          </a:p>
        </p:txBody>
      </p:sp>
      <p:sp>
        <p:nvSpPr>
          <p:cNvPr id="83" name="TextBox 58">
            <a:extLst>
              <a:ext uri="{FF2B5EF4-FFF2-40B4-BE49-F238E27FC236}">
                <a16:creationId xmlns:a16="http://schemas.microsoft.com/office/drawing/2014/main" id="{58BE50E9-AECC-6409-8A8F-85542FBCE1E2}"/>
              </a:ext>
            </a:extLst>
          </p:cNvPr>
          <p:cNvSpPr txBox="1"/>
          <p:nvPr/>
        </p:nvSpPr>
        <p:spPr>
          <a:xfrm>
            <a:off x="7610036" y="1721827"/>
            <a:ext cx="3683172" cy="369332"/>
          </a:xfrm>
          <a:prstGeom prst="rect">
            <a:avLst/>
          </a:prstGeom>
          <a:noFill/>
        </p:spPr>
        <p:txBody>
          <a:bodyPr wrap="square" rtlCol="0">
            <a:spAutoFit/>
          </a:bodyPr>
          <a:lstStyle/>
          <a:p>
            <a:r>
              <a:rPr lang="en-US" kern="0">
                <a:solidFill>
                  <a:schemeClr val="accent1">
                    <a:lumMod val="75000"/>
                  </a:schemeClr>
                </a:solidFill>
                <a:latin typeface="+mj-lt"/>
                <a:ea typeface="Open Sans" panose="020B0606030504020204" pitchFamily="34" charset="0"/>
                <a:cs typeface="Poppins SemiBold" panose="00000700000000000000" pitchFamily="2" charset="0"/>
              </a:rPr>
              <a:t>Market Trends</a:t>
            </a:r>
          </a:p>
        </p:txBody>
      </p:sp>
      <p:sp>
        <p:nvSpPr>
          <p:cNvPr id="84" name="Rectangle 59">
            <a:extLst>
              <a:ext uri="{FF2B5EF4-FFF2-40B4-BE49-F238E27FC236}">
                <a16:creationId xmlns:a16="http://schemas.microsoft.com/office/drawing/2014/main" id="{77B5229A-53AB-B682-B35C-8A4039A43DE2}"/>
              </a:ext>
            </a:extLst>
          </p:cNvPr>
          <p:cNvSpPr/>
          <p:nvPr/>
        </p:nvSpPr>
        <p:spPr>
          <a:xfrm>
            <a:off x="7591980" y="4451976"/>
            <a:ext cx="4120177" cy="1174168"/>
          </a:xfrm>
          <a:prstGeom prst="rect">
            <a:avLst/>
          </a:prstGeom>
        </p:spPr>
        <p:txBody>
          <a:bodyPr wrap="square">
            <a:spAutoFit/>
          </a:bodyPr>
          <a:lstStyle/>
          <a:p>
            <a:pPr>
              <a:lnSpc>
                <a:spcPct val="150000"/>
              </a:lnSpc>
            </a:pPr>
            <a:r>
              <a:rPr lang="en-US" sz="1200" dirty="0">
                <a:solidFill>
                  <a:schemeClr val="bg1">
                    <a:lumMod val="50000"/>
                  </a:schemeClr>
                </a:solidFill>
                <a:latin typeface="+mj-ea"/>
                <a:ea typeface="+mj-ea"/>
                <a:cs typeface="Poppins" panose="00000500000000000000" pitchFamily="2" charset="0"/>
              </a:rPr>
              <a:t>High fulfillment costs and last - mile delivery issues are major challenges in the fresh grocery e - commerce industry. Our solution aims to address these pain points effectively</a:t>
            </a:r>
          </a:p>
        </p:txBody>
      </p:sp>
      <p:sp>
        <p:nvSpPr>
          <p:cNvPr id="85" name="TextBox 60">
            <a:extLst>
              <a:ext uri="{FF2B5EF4-FFF2-40B4-BE49-F238E27FC236}">
                <a16:creationId xmlns:a16="http://schemas.microsoft.com/office/drawing/2014/main" id="{4D3955DE-ABFF-991A-E6E0-31F6B914F19B}"/>
              </a:ext>
            </a:extLst>
          </p:cNvPr>
          <p:cNvSpPr txBox="1"/>
          <p:nvPr/>
        </p:nvSpPr>
        <p:spPr>
          <a:xfrm>
            <a:off x="7591980" y="4146804"/>
            <a:ext cx="3683172" cy="369332"/>
          </a:xfrm>
          <a:prstGeom prst="rect">
            <a:avLst/>
          </a:prstGeom>
          <a:noFill/>
        </p:spPr>
        <p:txBody>
          <a:bodyPr wrap="square" rtlCol="0">
            <a:spAutoFit/>
          </a:bodyPr>
          <a:lstStyle/>
          <a:p>
            <a:r>
              <a:rPr lang="en-US" kern="0">
                <a:solidFill>
                  <a:schemeClr val="accent1">
                    <a:lumMod val="75000"/>
                  </a:schemeClr>
                </a:solidFill>
                <a:latin typeface="+mj-lt"/>
                <a:ea typeface="Open Sans" panose="020B0606030504020204" pitchFamily="34" charset="0"/>
                <a:cs typeface="Poppins SemiBold" panose="00000700000000000000" pitchFamily="2" charset="0"/>
              </a:rPr>
              <a:t>Market Challenges</a:t>
            </a:r>
          </a:p>
        </p:txBody>
      </p:sp>
      <p:cxnSp>
        <p:nvCxnSpPr>
          <p:cNvPr id="86" name="Straight Connector 6">
            <a:extLst>
              <a:ext uri="{FF2B5EF4-FFF2-40B4-BE49-F238E27FC236}">
                <a16:creationId xmlns:a16="http://schemas.microsoft.com/office/drawing/2014/main" id="{B43A480B-4765-871C-A77E-9F679C525D58}"/>
              </a:ext>
            </a:extLst>
          </p:cNvPr>
          <p:cNvCxnSpPr>
            <a:cxnSpLocks/>
          </p:cNvCxnSpPr>
          <p:nvPr/>
        </p:nvCxnSpPr>
        <p:spPr>
          <a:xfrm>
            <a:off x="6130667" y="1721827"/>
            <a:ext cx="0" cy="4181315"/>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362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71E6D3DC-B7C6-87A5-7FDC-135C3658E2FD}"/>
              </a:ext>
            </a:extLst>
          </p:cNvPr>
          <p:cNvGrpSpPr/>
          <p:nvPr/>
        </p:nvGrpSpPr>
        <p:grpSpPr>
          <a:xfrm>
            <a:off x="11538795" y="534191"/>
            <a:ext cx="226645" cy="83345"/>
            <a:chOff x="11262365" y="460223"/>
            <a:chExt cx="226645" cy="83345"/>
          </a:xfrm>
        </p:grpSpPr>
        <p:cxnSp>
          <p:nvCxnSpPr>
            <p:cNvPr id="30" name="直接连接符 29">
              <a:extLst>
                <a:ext uri="{FF2B5EF4-FFF2-40B4-BE49-F238E27FC236}">
                  <a16:creationId xmlns:a16="http://schemas.microsoft.com/office/drawing/2014/main" id="{DEB32328-C157-1E5C-EBF9-9CA2E70BE7DB}"/>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1" name="直接连接符 30">
              <a:extLst>
                <a:ext uri="{FF2B5EF4-FFF2-40B4-BE49-F238E27FC236}">
                  <a16:creationId xmlns:a16="http://schemas.microsoft.com/office/drawing/2014/main" id="{61CEC483-80FF-FA1C-7DB8-A44135C7F1C2}"/>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32" name="observation-tool_18366">
            <a:extLst>
              <a:ext uri="{FF2B5EF4-FFF2-40B4-BE49-F238E27FC236}">
                <a16:creationId xmlns:a16="http://schemas.microsoft.com/office/drawing/2014/main" id="{88EEB2C0-CD10-5522-681F-84CF6417AEA5}"/>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文本框 32">
            <a:extLst>
              <a:ext uri="{FF2B5EF4-FFF2-40B4-BE49-F238E27FC236}">
                <a16:creationId xmlns:a16="http://schemas.microsoft.com/office/drawing/2014/main" id="{DC0EC1A8-0E3F-4CD0-B769-60DF78987E35}"/>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35" name="标题 1">
            <a:extLst>
              <a:ext uri="{FF2B5EF4-FFF2-40B4-BE49-F238E27FC236}">
                <a16:creationId xmlns:a16="http://schemas.microsoft.com/office/drawing/2014/main" id="{91D58270-B86B-89DF-A4D8-3B2685D472FF}"/>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2" name="Rectangle: Rounded Corners 3">
            <a:extLst>
              <a:ext uri="{FF2B5EF4-FFF2-40B4-BE49-F238E27FC236}">
                <a16:creationId xmlns:a16="http://schemas.microsoft.com/office/drawing/2014/main" id="{86F414D7-FE3C-33E3-D606-1924A3C84FC7}"/>
              </a:ext>
            </a:extLst>
          </p:cNvPr>
          <p:cNvSpPr/>
          <p:nvPr/>
        </p:nvSpPr>
        <p:spPr>
          <a:xfrm>
            <a:off x="1111363" y="2103704"/>
            <a:ext cx="4727420" cy="1137076"/>
          </a:xfrm>
          <a:prstGeom prst="roundRect">
            <a:avLst>
              <a:gd name="adj" fmla="val 3921"/>
            </a:avLst>
          </a:prstGeom>
          <a:solidFill>
            <a:schemeClr val="bg1"/>
          </a:solidFill>
          <a:ln>
            <a:noFill/>
          </a:ln>
          <a:effectLst>
            <a:outerShdw blurRad="1270000" dist="381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6D7381"/>
              </a:solidFill>
              <a:latin typeface="Raleway" panose="020B0503030101060003" pitchFamily="34" charset="0"/>
            </a:endParaRPr>
          </a:p>
        </p:txBody>
      </p:sp>
      <p:sp>
        <p:nvSpPr>
          <p:cNvPr id="3" name="Rectangle 8">
            <a:extLst>
              <a:ext uri="{FF2B5EF4-FFF2-40B4-BE49-F238E27FC236}">
                <a16:creationId xmlns:a16="http://schemas.microsoft.com/office/drawing/2014/main" id="{F51BC01F-18B5-DEB7-32D6-62AED9BD16D3}"/>
              </a:ext>
            </a:extLst>
          </p:cNvPr>
          <p:cNvSpPr/>
          <p:nvPr/>
        </p:nvSpPr>
        <p:spPr>
          <a:xfrm>
            <a:off x="1788296" y="2396141"/>
            <a:ext cx="3887988" cy="555537"/>
          </a:xfrm>
          <a:prstGeom prst="rect">
            <a:avLst/>
          </a:prstGeom>
        </p:spPr>
        <p:txBody>
          <a:bodyPr wrap="square">
            <a:spAutoFit/>
          </a:bodyPr>
          <a:lstStyle/>
          <a:p>
            <a:pPr>
              <a:lnSpc>
                <a:spcPct val="130000"/>
              </a:lnSpc>
            </a:pPr>
            <a:r>
              <a:rPr lang="en-US" sz="1200" dirty="0">
                <a:solidFill>
                  <a:srgbClr val="6D7381"/>
                </a:solidFill>
                <a:ea typeface="Open Sans Light" panose="020B0306030504020204" pitchFamily="34" charset="0"/>
                <a:cs typeface="Open Sans Light" panose="020B0306030504020204" pitchFamily="34" charset="0"/>
              </a:rPr>
              <a:t>The Total Addressable Market (TAM) for the global reusable packaging market</a:t>
            </a:r>
          </a:p>
        </p:txBody>
      </p:sp>
      <p:grpSp>
        <p:nvGrpSpPr>
          <p:cNvPr id="4" name="Group 22">
            <a:extLst>
              <a:ext uri="{FF2B5EF4-FFF2-40B4-BE49-F238E27FC236}">
                <a16:creationId xmlns:a16="http://schemas.microsoft.com/office/drawing/2014/main" id="{A64A7C1D-FF22-54C5-000E-216D555816CC}"/>
              </a:ext>
            </a:extLst>
          </p:cNvPr>
          <p:cNvGrpSpPr/>
          <p:nvPr/>
        </p:nvGrpSpPr>
        <p:grpSpPr>
          <a:xfrm>
            <a:off x="1273862" y="2396141"/>
            <a:ext cx="413418" cy="413418"/>
            <a:chOff x="979254" y="1742401"/>
            <a:chExt cx="413418" cy="413418"/>
          </a:xfrm>
        </p:grpSpPr>
        <p:grpSp>
          <p:nvGrpSpPr>
            <p:cNvPr id="5" name="Group 7">
              <a:extLst>
                <a:ext uri="{FF2B5EF4-FFF2-40B4-BE49-F238E27FC236}">
                  <a16:creationId xmlns:a16="http://schemas.microsoft.com/office/drawing/2014/main" id="{08721926-7F65-E3CC-16D0-CEAAA2CE0DB5}"/>
                </a:ext>
              </a:extLst>
            </p:cNvPr>
            <p:cNvGrpSpPr/>
            <p:nvPr/>
          </p:nvGrpSpPr>
          <p:grpSpPr>
            <a:xfrm>
              <a:off x="979254" y="1742401"/>
              <a:ext cx="413418" cy="413418"/>
              <a:chOff x="1231129" y="3506469"/>
              <a:chExt cx="413418" cy="413418"/>
            </a:xfrm>
          </p:grpSpPr>
          <p:sp>
            <p:nvSpPr>
              <p:cNvPr id="7" name="Oval 9">
                <a:extLst>
                  <a:ext uri="{FF2B5EF4-FFF2-40B4-BE49-F238E27FC236}">
                    <a16:creationId xmlns:a16="http://schemas.microsoft.com/office/drawing/2014/main" id="{F76BB170-07A9-943F-4CAC-8BDE2044E289}"/>
                  </a:ext>
                </a:extLst>
              </p:cNvPr>
              <p:cNvSpPr/>
              <p:nvPr/>
            </p:nvSpPr>
            <p:spPr>
              <a:xfrm>
                <a:off x="1231129" y="3506469"/>
                <a:ext cx="413418" cy="41341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10">
                <a:extLst>
                  <a:ext uri="{FF2B5EF4-FFF2-40B4-BE49-F238E27FC236}">
                    <a16:creationId xmlns:a16="http://schemas.microsoft.com/office/drawing/2014/main" id="{14CC164F-DC20-0FF1-37DE-3CC149C5C7B2}"/>
                  </a:ext>
                </a:extLst>
              </p:cNvPr>
              <p:cNvSpPr/>
              <p:nvPr/>
            </p:nvSpPr>
            <p:spPr>
              <a:xfrm>
                <a:off x="1276266" y="3551606"/>
                <a:ext cx="323144" cy="3231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Freeform: Shape 21">
              <a:extLst>
                <a:ext uri="{FF2B5EF4-FFF2-40B4-BE49-F238E27FC236}">
                  <a16:creationId xmlns:a16="http://schemas.microsoft.com/office/drawing/2014/main" id="{FC124654-BBA7-531E-EA78-8D76E0C1D368}"/>
                </a:ext>
              </a:extLst>
            </p:cNvPr>
            <p:cNvSpPr/>
            <p:nvPr/>
          </p:nvSpPr>
          <p:spPr>
            <a:xfrm>
              <a:off x="1143314" y="1875573"/>
              <a:ext cx="85299" cy="147074"/>
            </a:xfrm>
            <a:custGeom>
              <a:avLst/>
              <a:gdLst/>
              <a:ahLst/>
              <a:cxnLst/>
              <a:rect l="l" t="t" r="r" b="b"/>
              <a:pathLst>
                <a:path w="146961" h="253393">
                  <a:moveTo>
                    <a:pt x="31718" y="204759"/>
                  </a:moveTo>
                  <a:lnTo>
                    <a:pt x="70837" y="204759"/>
                  </a:lnTo>
                  <a:lnTo>
                    <a:pt x="70837" y="253393"/>
                  </a:lnTo>
                  <a:lnTo>
                    <a:pt x="31718" y="253393"/>
                  </a:lnTo>
                  <a:close/>
                  <a:moveTo>
                    <a:pt x="73656" y="0"/>
                  </a:moveTo>
                  <a:cubicBezTo>
                    <a:pt x="82585" y="0"/>
                    <a:pt x="91395" y="1292"/>
                    <a:pt x="100088" y="3876"/>
                  </a:cubicBezTo>
                  <a:cubicBezTo>
                    <a:pt x="108781" y="6461"/>
                    <a:pt x="116594" y="10572"/>
                    <a:pt x="123525" y="16211"/>
                  </a:cubicBezTo>
                  <a:cubicBezTo>
                    <a:pt x="130456" y="21850"/>
                    <a:pt x="136094" y="29075"/>
                    <a:pt x="140441" y="37885"/>
                  </a:cubicBezTo>
                  <a:cubicBezTo>
                    <a:pt x="144788" y="46696"/>
                    <a:pt x="146961" y="57210"/>
                    <a:pt x="146961" y="69427"/>
                  </a:cubicBezTo>
                  <a:cubicBezTo>
                    <a:pt x="146961" y="76946"/>
                    <a:pt x="146080" y="83583"/>
                    <a:pt x="144318" y="89339"/>
                  </a:cubicBezTo>
                  <a:cubicBezTo>
                    <a:pt x="142556" y="95096"/>
                    <a:pt x="140030" y="100323"/>
                    <a:pt x="136740" y="105022"/>
                  </a:cubicBezTo>
                  <a:cubicBezTo>
                    <a:pt x="133451" y="109721"/>
                    <a:pt x="129575" y="113950"/>
                    <a:pt x="125110" y="117710"/>
                  </a:cubicBezTo>
                  <a:cubicBezTo>
                    <a:pt x="120646" y="121469"/>
                    <a:pt x="115595" y="125111"/>
                    <a:pt x="109956" y="128635"/>
                  </a:cubicBezTo>
                  <a:cubicBezTo>
                    <a:pt x="105257" y="131454"/>
                    <a:pt x="100558" y="134156"/>
                    <a:pt x="95859" y="136741"/>
                  </a:cubicBezTo>
                  <a:cubicBezTo>
                    <a:pt x="91160" y="139325"/>
                    <a:pt x="86872" y="142203"/>
                    <a:pt x="82996" y="145375"/>
                  </a:cubicBezTo>
                  <a:cubicBezTo>
                    <a:pt x="79119" y="148547"/>
                    <a:pt x="75947" y="152189"/>
                    <a:pt x="73480" y="156300"/>
                  </a:cubicBezTo>
                  <a:cubicBezTo>
                    <a:pt x="71013" y="160412"/>
                    <a:pt x="69780" y="165404"/>
                    <a:pt x="69780" y="171278"/>
                  </a:cubicBezTo>
                  <a:lnTo>
                    <a:pt x="31013" y="171278"/>
                  </a:lnTo>
                  <a:cubicBezTo>
                    <a:pt x="31013" y="159766"/>
                    <a:pt x="32893" y="149428"/>
                    <a:pt x="36652" y="140265"/>
                  </a:cubicBezTo>
                  <a:cubicBezTo>
                    <a:pt x="40411" y="131102"/>
                    <a:pt x="48164" y="123113"/>
                    <a:pt x="59912" y="116300"/>
                  </a:cubicBezTo>
                  <a:cubicBezTo>
                    <a:pt x="63436" y="114185"/>
                    <a:pt x="67783" y="111777"/>
                    <a:pt x="72952" y="109075"/>
                  </a:cubicBezTo>
                  <a:cubicBezTo>
                    <a:pt x="78120" y="106373"/>
                    <a:pt x="83172" y="103143"/>
                    <a:pt x="88106" y="99383"/>
                  </a:cubicBezTo>
                  <a:cubicBezTo>
                    <a:pt x="93040" y="95624"/>
                    <a:pt x="97210" y="91219"/>
                    <a:pt x="100617" y="86167"/>
                  </a:cubicBezTo>
                  <a:cubicBezTo>
                    <a:pt x="104024" y="81116"/>
                    <a:pt x="105727" y="75301"/>
                    <a:pt x="105727" y="68722"/>
                  </a:cubicBezTo>
                  <a:cubicBezTo>
                    <a:pt x="105727" y="63788"/>
                    <a:pt x="104787" y="59442"/>
                    <a:pt x="102908" y="55683"/>
                  </a:cubicBezTo>
                  <a:cubicBezTo>
                    <a:pt x="101028" y="51924"/>
                    <a:pt x="98561" y="48752"/>
                    <a:pt x="95507" y="46167"/>
                  </a:cubicBezTo>
                  <a:cubicBezTo>
                    <a:pt x="92452" y="43583"/>
                    <a:pt x="88869" y="41644"/>
                    <a:pt x="84758" y="40352"/>
                  </a:cubicBezTo>
                  <a:cubicBezTo>
                    <a:pt x="80646" y="39060"/>
                    <a:pt x="76476" y="38414"/>
                    <a:pt x="72247" y="38414"/>
                  </a:cubicBezTo>
                  <a:cubicBezTo>
                    <a:pt x="67078" y="38414"/>
                    <a:pt x="62379" y="39295"/>
                    <a:pt x="58150" y="41057"/>
                  </a:cubicBezTo>
                  <a:cubicBezTo>
                    <a:pt x="53921" y="42819"/>
                    <a:pt x="50103" y="45051"/>
                    <a:pt x="46696" y="47753"/>
                  </a:cubicBezTo>
                  <a:cubicBezTo>
                    <a:pt x="43289" y="50455"/>
                    <a:pt x="40235" y="53509"/>
                    <a:pt x="37533" y="56916"/>
                  </a:cubicBezTo>
                  <a:cubicBezTo>
                    <a:pt x="34831" y="60323"/>
                    <a:pt x="32540" y="63554"/>
                    <a:pt x="30661" y="66608"/>
                  </a:cubicBezTo>
                  <a:lnTo>
                    <a:pt x="0" y="45462"/>
                  </a:lnTo>
                  <a:cubicBezTo>
                    <a:pt x="3054" y="38179"/>
                    <a:pt x="7107" y="31718"/>
                    <a:pt x="12158" y="26079"/>
                  </a:cubicBezTo>
                  <a:cubicBezTo>
                    <a:pt x="17210" y="20440"/>
                    <a:pt x="22966" y="15682"/>
                    <a:pt x="29427" y="11806"/>
                  </a:cubicBezTo>
                  <a:cubicBezTo>
                    <a:pt x="35888" y="7929"/>
                    <a:pt x="42878" y="4992"/>
                    <a:pt x="50396" y="2995"/>
                  </a:cubicBezTo>
                  <a:cubicBezTo>
                    <a:pt x="57915" y="998"/>
                    <a:pt x="65668" y="0"/>
                    <a:pt x="736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45">
            <a:extLst>
              <a:ext uri="{FF2B5EF4-FFF2-40B4-BE49-F238E27FC236}">
                <a16:creationId xmlns:a16="http://schemas.microsoft.com/office/drawing/2014/main" id="{1DE0E73F-4E9A-C30E-32D3-7FDA8777F2D3}"/>
              </a:ext>
            </a:extLst>
          </p:cNvPr>
          <p:cNvSpPr/>
          <p:nvPr/>
        </p:nvSpPr>
        <p:spPr>
          <a:xfrm>
            <a:off x="1111363" y="3459800"/>
            <a:ext cx="4727420" cy="1137076"/>
          </a:xfrm>
          <a:prstGeom prst="roundRect">
            <a:avLst>
              <a:gd name="adj" fmla="val 3921"/>
            </a:avLst>
          </a:prstGeom>
          <a:solidFill>
            <a:schemeClr val="bg1"/>
          </a:solidFill>
          <a:ln>
            <a:noFill/>
          </a:ln>
          <a:effectLst>
            <a:outerShdw blurRad="1270000" dist="381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6D7381"/>
              </a:solidFill>
              <a:latin typeface="Raleway" panose="020B0503030101060003" pitchFamily="34" charset="0"/>
            </a:endParaRPr>
          </a:p>
        </p:txBody>
      </p:sp>
      <p:sp>
        <p:nvSpPr>
          <p:cNvPr id="10" name="Rectangle 47">
            <a:extLst>
              <a:ext uri="{FF2B5EF4-FFF2-40B4-BE49-F238E27FC236}">
                <a16:creationId xmlns:a16="http://schemas.microsoft.com/office/drawing/2014/main" id="{A80D2679-CE00-032C-0DA2-FBF4B68031A0}"/>
              </a:ext>
            </a:extLst>
          </p:cNvPr>
          <p:cNvSpPr/>
          <p:nvPr/>
        </p:nvSpPr>
        <p:spPr>
          <a:xfrm>
            <a:off x="1788296" y="3752237"/>
            <a:ext cx="3887988" cy="555537"/>
          </a:xfrm>
          <a:prstGeom prst="rect">
            <a:avLst/>
          </a:prstGeom>
        </p:spPr>
        <p:txBody>
          <a:bodyPr wrap="square">
            <a:spAutoFit/>
          </a:bodyPr>
          <a:lstStyle/>
          <a:p>
            <a:pPr>
              <a:lnSpc>
                <a:spcPct val="130000"/>
              </a:lnSpc>
            </a:pPr>
            <a:r>
              <a:rPr lang="en-US" sz="1200" dirty="0">
                <a:solidFill>
                  <a:srgbClr val="6D7381"/>
                </a:solidFill>
                <a:ea typeface="Open Sans Light" panose="020B0306030504020204" pitchFamily="34" charset="0"/>
                <a:cs typeface="Open Sans Light" panose="020B0306030504020204" pitchFamily="34" charset="0"/>
              </a:rPr>
              <a:t>The Serviceable Available Market (SAM) for EU e - commerce and 3PL reusable</a:t>
            </a:r>
          </a:p>
        </p:txBody>
      </p:sp>
      <p:grpSp>
        <p:nvGrpSpPr>
          <p:cNvPr id="11" name="Group 48">
            <a:extLst>
              <a:ext uri="{FF2B5EF4-FFF2-40B4-BE49-F238E27FC236}">
                <a16:creationId xmlns:a16="http://schemas.microsoft.com/office/drawing/2014/main" id="{B7B9D276-83E2-21E5-619C-5AB9BF52F9A6}"/>
              </a:ext>
            </a:extLst>
          </p:cNvPr>
          <p:cNvGrpSpPr/>
          <p:nvPr/>
        </p:nvGrpSpPr>
        <p:grpSpPr>
          <a:xfrm>
            <a:off x="1273862" y="3752237"/>
            <a:ext cx="413418" cy="413418"/>
            <a:chOff x="979254" y="1742401"/>
            <a:chExt cx="413418" cy="413418"/>
          </a:xfrm>
        </p:grpSpPr>
        <p:grpSp>
          <p:nvGrpSpPr>
            <p:cNvPr id="12" name="Group 49">
              <a:extLst>
                <a:ext uri="{FF2B5EF4-FFF2-40B4-BE49-F238E27FC236}">
                  <a16:creationId xmlns:a16="http://schemas.microsoft.com/office/drawing/2014/main" id="{DB1BD6DC-7847-8083-FED2-A9C7C571522E}"/>
                </a:ext>
              </a:extLst>
            </p:cNvPr>
            <p:cNvGrpSpPr/>
            <p:nvPr/>
          </p:nvGrpSpPr>
          <p:grpSpPr>
            <a:xfrm>
              <a:off x="979254" y="1742401"/>
              <a:ext cx="413418" cy="413418"/>
              <a:chOff x="1231129" y="3506469"/>
              <a:chExt cx="413418" cy="413418"/>
            </a:xfrm>
          </p:grpSpPr>
          <p:sp>
            <p:nvSpPr>
              <p:cNvPr id="14" name="Oval 51">
                <a:extLst>
                  <a:ext uri="{FF2B5EF4-FFF2-40B4-BE49-F238E27FC236}">
                    <a16:creationId xmlns:a16="http://schemas.microsoft.com/office/drawing/2014/main" id="{B5025E33-FB60-04DA-E1AA-0B2CD0532470}"/>
                  </a:ext>
                </a:extLst>
              </p:cNvPr>
              <p:cNvSpPr/>
              <p:nvPr/>
            </p:nvSpPr>
            <p:spPr>
              <a:xfrm>
                <a:off x="1231129" y="3506469"/>
                <a:ext cx="413418" cy="41341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52">
                <a:extLst>
                  <a:ext uri="{FF2B5EF4-FFF2-40B4-BE49-F238E27FC236}">
                    <a16:creationId xmlns:a16="http://schemas.microsoft.com/office/drawing/2014/main" id="{1A03CE41-2958-4F21-0412-89D1B63DBC85}"/>
                  </a:ext>
                </a:extLst>
              </p:cNvPr>
              <p:cNvSpPr/>
              <p:nvPr/>
            </p:nvSpPr>
            <p:spPr>
              <a:xfrm>
                <a:off x="1276266" y="3551606"/>
                <a:ext cx="323144" cy="3231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reeform: Shape 50">
              <a:extLst>
                <a:ext uri="{FF2B5EF4-FFF2-40B4-BE49-F238E27FC236}">
                  <a16:creationId xmlns:a16="http://schemas.microsoft.com/office/drawing/2014/main" id="{52BADBED-F609-7431-780D-868FCAFF89C7}"/>
                </a:ext>
              </a:extLst>
            </p:cNvPr>
            <p:cNvSpPr/>
            <p:nvPr/>
          </p:nvSpPr>
          <p:spPr>
            <a:xfrm>
              <a:off x="1143314" y="1875573"/>
              <a:ext cx="85299" cy="147074"/>
            </a:xfrm>
            <a:custGeom>
              <a:avLst/>
              <a:gdLst/>
              <a:ahLst/>
              <a:cxnLst/>
              <a:rect l="l" t="t" r="r" b="b"/>
              <a:pathLst>
                <a:path w="146961" h="253393">
                  <a:moveTo>
                    <a:pt x="31718" y="204759"/>
                  </a:moveTo>
                  <a:lnTo>
                    <a:pt x="70837" y="204759"/>
                  </a:lnTo>
                  <a:lnTo>
                    <a:pt x="70837" y="253393"/>
                  </a:lnTo>
                  <a:lnTo>
                    <a:pt x="31718" y="253393"/>
                  </a:lnTo>
                  <a:close/>
                  <a:moveTo>
                    <a:pt x="73656" y="0"/>
                  </a:moveTo>
                  <a:cubicBezTo>
                    <a:pt x="82585" y="0"/>
                    <a:pt x="91395" y="1292"/>
                    <a:pt x="100088" y="3876"/>
                  </a:cubicBezTo>
                  <a:cubicBezTo>
                    <a:pt x="108781" y="6461"/>
                    <a:pt x="116594" y="10572"/>
                    <a:pt x="123525" y="16211"/>
                  </a:cubicBezTo>
                  <a:cubicBezTo>
                    <a:pt x="130456" y="21850"/>
                    <a:pt x="136094" y="29075"/>
                    <a:pt x="140441" y="37885"/>
                  </a:cubicBezTo>
                  <a:cubicBezTo>
                    <a:pt x="144788" y="46696"/>
                    <a:pt x="146961" y="57210"/>
                    <a:pt x="146961" y="69427"/>
                  </a:cubicBezTo>
                  <a:cubicBezTo>
                    <a:pt x="146961" y="76946"/>
                    <a:pt x="146080" y="83583"/>
                    <a:pt x="144318" y="89339"/>
                  </a:cubicBezTo>
                  <a:cubicBezTo>
                    <a:pt x="142556" y="95096"/>
                    <a:pt x="140030" y="100323"/>
                    <a:pt x="136740" y="105022"/>
                  </a:cubicBezTo>
                  <a:cubicBezTo>
                    <a:pt x="133451" y="109721"/>
                    <a:pt x="129575" y="113950"/>
                    <a:pt x="125110" y="117710"/>
                  </a:cubicBezTo>
                  <a:cubicBezTo>
                    <a:pt x="120646" y="121469"/>
                    <a:pt x="115595" y="125111"/>
                    <a:pt x="109956" y="128635"/>
                  </a:cubicBezTo>
                  <a:cubicBezTo>
                    <a:pt x="105257" y="131454"/>
                    <a:pt x="100558" y="134156"/>
                    <a:pt x="95859" y="136741"/>
                  </a:cubicBezTo>
                  <a:cubicBezTo>
                    <a:pt x="91160" y="139325"/>
                    <a:pt x="86872" y="142203"/>
                    <a:pt x="82996" y="145375"/>
                  </a:cubicBezTo>
                  <a:cubicBezTo>
                    <a:pt x="79119" y="148547"/>
                    <a:pt x="75947" y="152189"/>
                    <a:pt x="73480" y="156300"/>
                  </a:cubicBezTo>
                  <a:cubicBezTo>
                    <a:pt x="71013" y="160412"/>
                    <a:pt x="69780" y="165404"/>
                    <a:pt x="69780" y="171278"/>
                  </a:cubicBezTo>
                  <a:lnTo>
                    <a:pt x="31013" y="171278"/>
                  </a:lnTo>
                  <a:cubicBezTo>
                    <a:pt x="31013" y="159766"/>
                    <a:pt x="32893" y="149428"/>
                    <a:pt x="36652" y="140265"/>
                  </a:cubicBezTo>
                  <a:cubicBezTo>
                    <a:pt x="40411" y="131102"/>
                    <a:pt x="48164" y="123113"/>
                    <a:pt x="59912" y="116300"/>
                  </a:cubicBezTo>
                  <a:cubicBezTo>
                    <a:pt x="63436" y="114185"/>
                    <a:pt x="67783" y="111777"/>
                    <a:pt x="72952" y="109075"/>
                  </a:cubicBezTo>
                  <a:cubicBezTo>
                    <a:pt x="78120" y="106373"/>
                    <a:pt x="83172" y="103143"/>
                    <a:pt x="88106" y="99383"/>
                  </a:cubicBezTo>
                  <a:cubicBezTo>
                    <a:pt x="93040" y="95624"/>
                    <a:pt x="97210" y="91219"/>
                    <a:pt x="100617" y="86167"/>
                  </a:cubicBezTo>
                  <a:cubicBezTo>
                    <a:pt x="104024" y="81116"/>
                    <a:pt x="105727" y="75301"/>
                    <a:pt x="105727" y="68722"/>
                  </a:cubicBezTo>
                  <a:cubicBezTo>
                    <a:pt x="105727" y="63788"/>
                    <a:pt x="104787" y="59442"/>
                    <a:pt x="102908" y="55683"/>
                  </a:cubicBezTo>
                  <a:cubicBezTo>
                    <a:pt x="101028" y="51924"/>
                    <a:pt x="98561" y="48752"/>
                    <a:pt x="95507" y="46167"/>
                  </a:cubicBezTo>
                  <a:cubicBezTo>
                    <a:pt x="92452" y="43583"/>
                    <a:pt x="88869" y="41644"/>
                    <a:pt x="84758" y="40352"/>
                  </a:cubicBezTo>
                  <a:cubicBezTo>
                    <a:pt x="80646" y="39060"/>
                    <a:pt x="76476" y="38414"/>
                    <a:pt x="72247" y="38414"/>
                  </a:cubicBezTo>
                  <a:cubicBezTo>
                    <a:pt x="67078" y="38414"/>
                    <a:pt x="62379" y="39295"/>
                    <a:pt x="58150" y="41057"/>
                  </a:cubicBezTo>
                  <a:cubicBezTo>
                    <a:pt x="53921" y="42819"/>
                    <a:pt x="50103" y="45051"/>
                    <a:pt x="46696" y="47753"/>
                  </a:cubicBezTo>
                  <a:cubicBezTo>
                    <a:pt x="43289" y="50455"/>
                    <a:pt x="40235" y="53509"/>
                    <a:pt x="37533" y="56916"/>
                  </a:cubicBezTo>
                  <a:cubicBezTo>
                    <a:pt x="34831" y="60323"/>
                    <a:pt x="32540" y="63554"/>
                    <a:pt x="30661" y="66608"/>
                  </a:cubicBezTo>
                  <a:lnTo>
                    <a:pt x="0" y="45462"/>
                  </a:lnTo>
                  <a:cubicBezTo>
                    <a:pt x="3054" y="38179"/>
                    <a:pt x="7107" y="31718"/>
                    <a:pt x="12158" y="26079"/>
                  </a:cubicBezTo>
                  <a:cubicBezTo>
                    <a:pt x="17210" y="20440"/>
                    <a:pt x="22966" y="15682"/>
                    <a:pt x="29427" y="11806"/>
                  </a:cubicBezTo>
                  <a:cubicBezTo>
                    <a:pt x="35888" y="7929"/>
                    <a:pt x="42878" y="4992"/>
                    <a:pt x="50396" y="2995"/>
                  </a:cubicBezTo>
                  <a:cubicBezTo>
                    <a:pt x="57915" y="998"/>
                    <a:pt x="65668" y="0"/>
                    <a:pt x="736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54">
            <a:extLst>
              <a:ext uri="{FF2B5EF4-FFF2-40B4-BE49-F238E27FC236}">
                <a16:creationId xmlns:a16="http://schemas.microsoft.com/office/drawing/2014/main" id="{74F047CB-1221-FCB6-AE8F-43CAB8AD53FF}"/>
              </a:ext>
            </a:extLst>
          </p:cNvPr>
          <p:cNvSpPr/>
          <p:nvPr/>
        </p:nvSpPr>
        <p:spPr>
          <a:xfrm>
            <a:off x="1111363" y="4815896"/>
            <a:ext cx="4727420" cy="1137076"/>
          </a:xfrm>
          <a:prstGeom prst="roundRect">
            <a:avLst>
              <a:gd name="adj" fmla="val 3921"/>
            </a:avLst>
          </a:prstGeom>
          <a:solidFill>
            <a:schemeClr val="bg1"/>
          </a:solidFill>
          <a:ln>
            <a:noFill/>
          </a:ln>
          <a:effectLst>
            <a:outerShdw blurRad="1270000" dist="381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6D7381"/>
              </a:solidFill>
              <a:latin typeface="Raleway" panose="020B0503030101060003" pitchFamily="34" charset="0"/>
            </a:endParaRPr>
          </a:p>
        </p:txBody>
      </p:sp>
      <p:sp>
        <p:nvSpPr>
          <p:cNvPr id="17" name="Rectangle 56">
            <a:extLst>
              <a:ext uri="{FF2B5EF4-FFF2-40B4-BE49-F238E27FC236}">
                <a16:creationId xmlns:a16="http://schemas.microsoft.com/office/drawing/2014/main" id="{AD706DDE-3023-E193-2095-5A55DD35A1BE}"/>
              </a:ext>
            </a:extLst>
          </p:cNvPr>
          <p:cNvSpPr/>
          <p:nvPr/>
        </p:nvSpPr>
        <p:spPr>
          <a:xfrm>
            <a:off x="1788296" y="5108333"/>
            <a:ext cx="3887988" cy="555537"/>
          </a:xfrm>
          <a:prstGeom prst="rect">
            <a:avLst/>
          </a:prstGeom>
        </p:spPr>
        <p:txBody>
          <a:bodyPr wrap="square">
            <a:spAutoFit/>
          </a:bodyPr>
          <a:lstStyle/>
          <a:p>
            <a:pPr>
              <a:lnSpc>
                <a:spcPct val="130000"/>
              </a:lnSpc>
            </a:pPr>
            <a:r>
              <a:rPr lang="en-US" sz="1200" dirty="0">
                <a:solidFill>
                  <a:srgbClr val="6D7381"/>
                </a:solidFill>
                <a:ea typeface="Open Sans Light" panose="020B0306030504020204" pitchFamily="34" charset="0"/>
                <a:cs typeface="Open Sans Light" panose="020B0306030504020204" pitchFamily="34" charset="0"/>
              </a:rPr>
              <a:t>The startup aims to capture 5% of the market in the first year, targeting an initial</a:t>
            </a:r>
          </a:p>
        </p:txBody>
      </p:sp>
      <p:grpSp>
        <p:nvGrpSpPr>
          <p:cNvPr id="18" name="Group 57">
            <a:extLst>
              <a:ext uri="{FF2B5EF4-FFF2-40B4-BE49-F238E27FC236}">
                <a16:creationId xmlns:a16="http://schemas.microsoft.com/office/drawing/2014/main" id="{68148AD4-A0A2-95AE-6F61-F4B081B64209}"/>
              </a:ext>
            </a:extLst>
          </p:cNvPr>
          <p:cNvGrpSpPr/>
          <p:nvPr/>
        </p:nvGrpSpPr>
        <p:grpSpPr>
          <a:xfrm>
            <a:off x="1273862" y="5108333"/>
            <a:ext cx="413418" cy="413418"/>
            <a:chOff x="979254" y="1742401"/>
            <a:chExt cx="413418" cy="413418"/>
          </a:xfrm>
        </p:grpSpPr>
        <p:grpSp>
          <p:nvGrpSpPr>
            <p:cNvPr id="19" name="Group 58">
              <a:extLst>
                <a:ext uri="{FF2B5EF4-FFF2-40B4-BE49-F238E27FC236}">
                  <a16:creationId xmlns:a16="http://schemas.microsoft.com/office/drawing/2014/main" id="{A8949249-49A5-AF18-B82A-D4E3A35C9376}"/>
                </a:ext>
              </a:extLst>
            </p:cNvPr>
            <p:cNvGrpSpPr/>
            <p:nvPr/>
          </p:nvGrpSpPr>
          <p:grpSpPr>
            <a:xfrm>
              <a:off x="979254" y="1742401"/>
              <a:ext cx="413418" cy="413418"/>
              <a:chOff x="1231129" y="3506469"/>
              <a:chExt cx="413418" cy="413418"/>
            </a:xfrm>
          </p:grpSpPr>
          <p:sp>
            <p:nvSpPr>
              <p:cNvPr id="21" name="Oval 60">
                <a:extLst>
                  <a:ext uri="{FF2B5EF4-FFF2-40B4-BE49-F238E27FC236}">
                    <a16:creationId xmlns:a16="http://schemas.microsoft.com/office/drawing/2014/main" id="{293D049F-64F3-4AA9-B543-E97EAAC88CA4}"/>
                  </a:ext>
                </a:extLst>
              </p:cNvPr>
              <p:cNvSpPr/>
              <p:nvPr/>
            </p:nvSpPr>
            <p:spPr>
              <a:xfrm>
                <a:off x="1231129" y="3506469"/>
                <a:ext cx="413418" cy="41341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61">
                <a:extLst>
                  <a:ext uri="{FF2B5EF4-FFF2-40B4-BE49-F238E27FC236}">
                    <a16:creationId xmlns:a16="http://schemas.microsoft.com/office/drawing/2014/main" id="{685D3BB4-3B4A-4141-ABA3-74AF3CE41C72}"/>
                  </a:ext>
                </a:extLst>
              </p:cNvPr>
              <p:cNvSpPr/>
              <p:nvPr/>
            </p:nvSpPr>
            <p:spPr>
              <a:xfrm>
                <a:off x="1276266" y="3551606"/>
                <a:ext cx="323144" cy="3231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59">
              <a:extLst>
                <a:ext uri="{FF2B5EF4-FFF2-40B4-BE49-F238E27FC236}">
                  <a16:creationId xmlns:a16="http://schemas.microsoft.com/office/drawing/2014/main" id="{003B6D28-281E-0297-57F7-D7C332D89166}"/>
                </a:ext>
              </a:extLst>
            </p:cNvPr>
            <p:cNvSpPr/>
            <p:nvPr/>
          </p:nvSpPr>
          <p:spPr>
            <a:xfrm>
              <a:off x="1143314" y="1875573"/>
              <a:ext cx="85299" cy="147074"/>
            </a:xfrm>
            <a:custGeom>
              <a:avLst/>
              <a:gdLst/>
              <a:ahLst/>
              <a:cxnLst/>
              <a:rect l="l" t="t" r="r" b="b"/>
              <a:pathLst>
                <a:path w="146961" h="253393">
                  <a:moveTo>
                    <a:pt x="31718" y="204759"/>
                  </a:moveTo>
                  <a:lnTo>
                    <a:pt x="70837" y="204759"/>
                  </a:lnTo>
                  <a:lnTo>
                    <a:pt x="70837" y="253393"/>
                  </a:lnTo>
                  <a:lnTo>
                    <a:pt x="31718" y="253393"/>
                  </a:lnTo>
                  <a:close/>
                  <a:moveTo>
                    <a:pt x="73656" y="0"/>
                  </a:moveTo>
                  <a:cubicBezTo>
                    <a:pt x="82585" y="0"/>
                    <a:pt x="91395" y="1292"/>
                    <a:pt x="100088" y="3876"/>
                  </a:cubicBezTo>
                  <a:cubicBezTo>
                    <a:pt x="108781" y="6461"/>
                    <a:pt x="116594" y="10572"/>
                    <a:pt x="123525" y="16211"/>
                  </a:cubicBezTo>
                  <a:cubicBezTo>
                    <a:pt x="130456" y="21850"/>
                    <a:pt x="136094" y="29075"/>
                    <a:pt x="140441" y="37885"/>
                  </a:cubicBezTo>
                  <a:cubicBezTo>
                    <a:pt x="144788" y="46696"/>
                    <a:pt x="146961" y="57210"/>
                    <a:pt x="146961" y="69427"/>
                  </a:cubicBezTo>
                  <a:cubicBezTo>
                    <a:pt x="146961" y="76946"/>
                    <a:pt x="146080" y="83583"/>
                    <a:pt x="144318" y="89339"/>
                  </a:cubicBezTo>
                  <a:cubicBezTo>
                    <a:pt x="142556" y="95096"/>
                    <a:pt x="140030" y="100323"/>
                    <a:pt x="136740" y="105022"/>
                  </a:cubicBezTo>
                  <a:cubicBezTo>
                    <a:pt x="133451" y="109721"/>
                    <a:pt x="129575" y="113950"/>
                    <a:pt x="125110" y="117710"/>
                  </a:cubicBezTo>
                  <a:cubicBezTo>
                    <a:pt x="120646" y="121469"/>
                    <a:pt x="115595" y="125111"/>
                    <a:pt x="109956" y="128635"/>
                  </a:cubicBezTo>
                  <a:cubicBezTo>
                    <a:pt x="105257" y="131454"/>
                    <a:pt x="100558" y="134156"/>
                    <a:pt x="95859" y="136741"/>
                  </a:cubicBezTo>
                  <a:cubicBezTo>
                    <a:pt x="91160" y="139325"/>
                    <a:pt x="86872" y="142203"/>
                    <a:pt x="82996" y="145375"/>
                  </a:cubicBezTo>
                  <a:cubicBezTo>
                    <a:pt x="79119" y="148547"/>
                    <a:pt x="75947" y="152189"/>
                    <a:pt x="73480" y="156300"/>
                  </a:cubicBezTo>
                  <a:cubicBezTo>
                    <a:pt x="71013" y="160412"/>
                    <a:pt x="69780" y="165404"/>
                    <a:pt x="69780" y="171278"/>
                  </a:cubicBezTo>
                  <a:lnTo>
                    <a:pt x="31013" y="171278"/>
                  </a:lnTo>
                  <a:cubicBezTo>
                    <a:pt x="31013" y="159766"/>
                    <a:pt x="32893" y="149428"/>
                    <a:pt x="36652" y="140265"/>
                  </a:cubicBezTo>
                  <a:cubicBezTo>
                    <a:pt x="40411" y="131102"/>
                    <a:pt x="48164" y="123113"/>
                    <a:pt x="59912" y="116300"/>
                  </a:cubicBezTo>
                  <a:cubicBezTo>
                    <a:pt x="63436" y="114185"/>
                    <a:pt x="67783" y="111777"/>
                    <a:pt x="72952" y="109075"/>
                  </a:cubicBezTo>
                  <a:cubicBezTo>
                    <a:pt x="78120" y="106373"/>
                    <a:pt x="83172" y="103143"/>
                    <a:pt x="88106" y="99383"/>
                  </a:cubicBezTo>
                  <a:cubicBezTo>
                    <a:pt x="93040" y="95624"/>
                    <a:pt x="97210" y="91219"/>
                    <a:pt x="100617" y="86167"/>
                  </a:cubicBezTo>
                  <a:cubicBezTo>
                    <a:pt x="104024" y="81116"/>
                    <a:pt x="105727" y="75301"/>
                    <a:pt x="105727" y="68722"/>
                  </a:cubicBezTo>
                  <a:cubicBezTo>
                    <a:pt x="105727" y="63788"/>
                    <a:pt x="104787" y="59442"/>
                    <a:pt x="102908" y="55683"/>
                  </a:cubicBezTo>
                  <a:cubicBezTo>
                    <a:pt x="101028" y="51924"/>
                    <a:pt x="98561" y="48752"/>
                    <a:pt x="95507" y="46167"/>
                  </a:cubicBezTo>
                  <a:cubicBezTo>
                    <a:pt x="92452" y="43583"/>
                    <a:pt x="88869" y="41644"/>
                    <a:pt x="84758" y="40352"/>
                  </a:cubicBezTo>
                  <a:cubicBezTo>
                    <a:pt x="80646" y="39060"/>
                    <a:pt x="76476" y="38414"/>
                    <a:pt x="72247" y="38414"/>
                  </a:cubicBezTo>
                  <a:cubicBezTo>
                    <a:pt x="67078" y="38414"/>
                    <a:pt x="62379" y="39295"/>
                    <a:pt x="58150" y="41057"/>
                  </a:cubicBezTo>
                  <a:cubicBezTo>
                    <a:pt x="53921" y="42819"/>
                    <a:pt x="50103" y="45051"/>
                    <a:pt x="46696" y="47753"/>
                  </a:cubicBezTo>
                  <a:cubicBezTo>
                    <a:pt x="43289" y="50455"/>
                    <a:pt x="40235" y="53509"/>
                    <a:pt x="37533" y="56916"/>
                  </a:cubicBezTo>
                  <a:cubicBezTo>
                    <a:pt x="34831" y="60323"/>
                    <a:pt x="32540" y="63554"/>
                    <a:pt x="30661" y="66608"/>
                  </a:cubicBezTo>
                  <a:lnTo>
                    <a:pt x="0" y="45462"/>
                  </a:lnTo>
                  <a:cubicBezTo>
                    <a:pt x="3054" y="38179"/>
                    <a:pt x="7107" y="31718"/>
                    <a:pt x="12158" y="26079"/>
                  </a:cubicBezTo>
                  <a:cubicBezTo>
                    <a:pt x="17210" y="20440"/>
                    <a:pt x="22966" y="15682"/>
                    <a:pt x="29427" y="11806"/>
                  </a:cubicBezTo>
                  <a:cubicBezTo>
                    <a:pt x="35888" y="7929"/>
                    <a:pt x="42878" y="4992"/>
                    <a:pt x="50396" y="2995"/>
                  </a:cubicBezTo>
                  <a:cubicBezTo>
                    <a:pt x="57915" y="998"/>
                    <a:pt x="65668" y="0"/>
                    <a:pt x="736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Rounded Corners 63">
            <a:extLst>
              <a:ext uri="{FF2B5EF4-FFF2-40B4-BE49-F238E27FC236}">
                <a16:creationId xmlns:a16="http://schemas.microsoft.com/office/drawing/2014/main" id="{79D5830F-AC4D-5218-EF67-708927A412CF}"/>
              </a:ext>
            </a:extLst>
          </p:cNvPr>
          <p:cNvSpPr/>
          <p:nvPr/>
        </p:nvSpPr>
        <p:spPr>
          <a:xfrm>
            <a:off x="6353217" y="2103704"/>
            <a:ext cx="4727420" cy="1137076"/>
          </a:xfrm>
          <a:prstGeom prst="roundRect">
            <a:avLst>
              <a:gd name="adj" fmla="val 3921"/>
            </a:avLst>
          </a:prstGeom>
          <a:gradFill>
            <a:gsLst>
              <a:gs pos="0">
                <a:schemeClr val="accent1">
                  <a:lumMod val="75000"/>
                </a:schemeClr>
              </a:gs>
              <a:gs pos="99000">
                <a:schemeClr val="accent1"/>
              </a:gs>
            </a:gsLst>
            <a:lin ang="2700000" scaled="1"/>
          </a:gradFill>
          <a:ln>
            <a:noFill/>
          </a:ln>
          <a:effectLst>
            <a:outerShdw blurRad="1270000" dist="381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6D7381"/>
              </a:solidFill>
              <a:latin typeface="Raleway" panose="020B0503030101060003" pitchFamily="34" charset="0"/>
            </a:endParaRPr>
          </a:p>
        </p:txBody>
      </p:sp>
      <p:sp>
        <p:nvSpPr>
          <p:cNvPr id="24" name="Rectangle 65">
            <a:extLst>
              <a:ext uri="{FF2B5EF4-FFF2-40B4-BE49-F238E27FC236}">
                <a16:creationId xmlns:a16="http://schemas.microsoft.com/office/drawing/2014/main" id="{968D38DC-A737-7A75-2B1B-1E2FD0EF421C}"/>
              </a:ext>
            </a:extLst>
          </p:cNvPr>
          <p:cNvSpPr/>
          <p:nvPr/>
        </p:nvSpPr>
        <p:spPr>
          <a:xfrm>
            <a:off x="7030150" y="2396141"/>
            <a:ext cx="3887988" cy="555537"/>
          </a:xfrm>
          <a:prstGeom prst="rect">
            <a:avLst/>
          </a:prstGeom>
        </p:spPr>
        <p:txBody>
          <a:bodyPr wrap="square">
            <a:spAutoFit/>
          </a:bodyPr>
          <a:lstStyle/>
          <a:p>
            <a:pPr>
              <a:lnSpc>
                <a:spcPct val="130000"/>
              </a:lnSpc>
            </a:pPr>
            <a:r>
              <a:rPr lang="en-US" sz="1200" dirty="0">
                <a:solidFill>
                  <a:schemeClr val="bg1"/>
                </a:solidFill>
                <a:ea typeface="Open Sans Light" panose="020B0306030504020204" pitchFamily="34" charset="0"/>
                <a:cs typeface="Open Sans Light" panose="020B0306030504020204" pitchFamily="34" charset="0"/>
              </a:rPr>
              <a:t>The business model is based on Reusables - as - a - Service (RaaS)</a:t>
            </a:r>
          </a:p>
        </p:txBody>
      </p:sp>
      <p:grpSp>
        <p:nvGrpSpPr>
          <p:cNvPr id="25" name="Group 14">
            <a:extLst>
              <a:ext uri="{FF2B5EF4-FFF2-40B4-BE49-F238E27FC236}">
                <a16:creationId xmlns:a16="http://schemas.microsoft.com/office/drawing/2014/main" id="{937EB65D-83F0-CA16-6F77-38507642D918}"/>
              </a:ext>
            </a:extLst>
          </p:cNvPr>
          <p:cNvGrpSpPr/>
          <p:nvPr/>
        </p:nvGrpSpPr>
        <p:grpSpPr>
          <a:xfrm>
            <a:off x="6534370" y="2396141"/>
            <a:ext cx="413418" cy="413418"/>
            <a:chOff x="1231129" y="3506469"/>
            <a:chExt cx="413418" cy="413418"/>
          </a:xfrm>
        </p:grpSpPr>
        <p:sp>
          <p:nvSpPr>
            <p:cNvPr id="26" name="Oval 16">
              <a:extLst>
                <a:ext uri="{FF2B5EF4-FFF2-40B4-BE49-F238E27FC236}">
                  <a16:creationId xmlns:a16="http://schemas.microsoft.com/office/drawing/2014/main" id="{AEBAEF15-9B89-88FF-D67A-5E4B646FD5ED}"/>
                </a:ext>
              </a:extLst>
            </p:cNvPr>
            <p:cNvSpPr/>
            <p:nvPr/>
          </p:nvSpPr>
          <p:spPr>
            <a:xfrm>
              <a:off x="1231129" y="3506469"/>
              <a:ext cx="413418" cy="41341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7">
              <a:extLst>
                <a:ext uri="{FF2B5EF4-FFF2-40B4-BE49-F238E27FC236}">
                  <a16:creationId xmlns:a16="http://schemas.microsoft.com/office/drawing/2014/main" id="{7D172DC4-2D10-EE7A-4939-F7A60BE61EA0}"/>
                </a:ext>
              </a:extLst>
            </p:cNvPr>
            <p:cNvSpPr/>
            <p:nvPr/>
          </p:nvSpPr>
          <p:spPr>
            <a:xfrm>
              <a:off x="1276266" y="3551606"/>
              <a:ext cx="323144" cy="323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29">
              <a:extLst>
                <a:ext uri="{FF2B5EF4-FFF2-40B4-BE49-F238E27FC236}">
                  <a16:creationId xmlns:a16="http://schemas.microsoft.com/office/drawing/2014/main" id="{CFBDCBD0-E7E4-4823-014F-04D9885B64E3}"/>
                </a:ext>
              </a:extLst>
            </p:cNvPr>
            <p:cNvSpPr>
              <a:spLocks/>
            </p:cNvSpPr>
            <p:nvPr/>
          </p:nvSpPr>
          <p:spPr bwMode="auto">
            <a:xfrm>
              <a:off x="1377282" y="3671573"/>
              <a:ext cx="121113" cy="83211"/>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accent1"/>
            </a:solidFill>
            <a:ln w="19050">
              <a:noFill/>
            </a:ln>
          </p:spPr>
          <p:txBody>
            <a:bodyPr vert="horz" wrap="square" lIns="91440" tIns="45720" rIns="91440" bIns="45720" numCol="1" anchor="t" anchorCtr="0" compatLnSpc="1">
              <a:prstTxWarp prst="textNoShape">
                <a:avLst/>
              </a:prstTxWarp>
            </a:bodyPr>
            <a:lstStyle/>
            <a:p>
              <a:endParaRPr lang="id-ID">
                <a:solidFill>
                  <a:srgbClr val="535761"/>
                </a:solidFill>
                <a:latin typeface="Raleway Light" panose="020B0403030101060003" pitchFamily="34" charset="0"/>
                <a:ea typeface="Open Sans" panose="020B0606030504020204" pitchFamily="34" charset="0"/>
                <a:cs typeface="Open Sans" panose="020B0606030504020204" pitchFamily="34" charset="0"/>
              </a:endParaRPr>
            </a:p>
          </p:txBody>
        </p:sp>
      </p:grpSp>
      <p:sp>
        <p:nvSpPr>
          <p:cNvPr id="34" name="Rectangle: Rounded Corners 73">
            <a:extLst>
              <a:ext uri="{FF2B5EF4-FFF2-40B4-BE49-F238E27FC236}">
                <a16:creationId xmlns:a16="http://schemas.microsoft.com/office/drawing/2014/main" id="{C9BE6C34-59E7-C339-57CA-74ED7CD1CA19}"/>
              </a:ext>
            </a:extLst>
          </p:cNvPr>
          <p:cNvSpPr/>
          <p:nvPr/>
        </p:nvSpPr>
        <p:spPr>
          <a:xfrm>
            <a:off x="6353217" y="3459800"/>
            <a:ext cx="4727420" cy="1137076"/>
          </a:xfrm>
          <a:prstGeom prst="roundRect">
            <a:avLst>
              <a:gd name="adj" fmla="val 3921"/>
            </a:avLst>
          </a:prstGeom>
          <a:gradFill>
            <a:gsLst>
              <a:gs pos="0">
                <a:schemeClr val="accent1">
                  <a:lumMod val="75000"/>
                </a:schemeClr>
              </a:gs>
              <a:gs pos="99000">
                <a:schemeClr val="accent1"/>
              </a:gs>
            </a:gsLst>
            <a:lin ang="2700000" scaled="1"/>
          </a:gradFill>
          <a:ln>
            <a:noFill/>
          </a:ln>
          <a:effectLst>
            <a:outerShdw blurRad="1270000" dist="381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6D7381"/>
              </a:solidFill>
              <a:latin typeface="Raleway" panose="020B0503030101060003" pitchFamily="34" charset="0"/>
            </a:endParaRPr>
          </a:p>
        </p:txBody>
      </p:sp>
      <p:sp>
        <p:nvSpPr>
          <p:cNvPr id="36" name="Rectangle 74">
            <a:extLst>
              <a:ext uri="{FF2B5EF4-FFF2-40B4-BE49-F238E27FC236}">
                <a16:creationId xmlns:a16="http://schemas.microsoft.com/office/drawing/2014/main" id="{DA614A2A-EB15-60F1-B046-1FE5190AA536}"/>
              </a:ext>
            </a:extLst>
          </p:cNvPr>
          <p:cNvSpPr/>
          <p:nvPr/>
        </p:nvSpPr>
        <p:spPr>
          <a:xfrm>
            <a:off x="7030150" y="3752237"/>
            <a:ext cx="3887988" cy="555537"/>
          </a:xfrm>
          <a:prstGeom prst="rect">
            <a:avLst/>
          </a:prstGeom>
        </p:spPr>
        <p:txBody>
          <a:bodyPr wrap="square">
            <a:spAutoFit/>
          </a:bodyPr>
          <a:lstStyle/>
          <a:p>
            <a:pPr>
              <a:lnSpc>
                <a:spcPct val="130000"/>
              </a:lnSpc>
            </a:pPr>
            <a:r>
              <a:rPr lang="en-US" sz="1200" dirty="0">
                <a:solidFill>
                  <a:schemeClr val="bg1"/>
                </a:solidFill>
                <a:ea typeface="Open Sans Light" panose="020B0306030504020204" pitchFamily="34" charset="0"/>
                <a:cs typeface="Open Sans Light" panose="020B0306030504020204" pitchFamily="34" charset="0"/>
              </a:rPr>
              <a:t>The LTV/CAC ratio is 4.1, and the payback period is 9 months, indicating a healthy</a:t>
            </a:r>
          </a:p>
        </p:txBody>
      </p:sp>
      <p:grpSp>
        <p:nvGrpSpPr>
          <p:cNvPr id="37" name="Group 75">
            <a:extLst>
              <a:ext uri="{FF2B5EF4-FFF2-40B4-BE49-F238E27FC236}">
                <a16:creationId xmlns:a16="http://schemas.microsoft.com/office/drawing/2014/main" id="{240B8764-5E62-A39D-5959-22B0B2657467}"/>
              </a:ext>
            </a:extLst>
          </p:cNvPr>
          <p:cNvGrpSpPr/>
          <p:nvPr/>
        </p:nvGrpSpPr>
        <p:grpSpPr>
          <a:xfrm>
            <a:off x="6534370" y="3752237"/>
            <a:ext cx="413418" cy="413418"/>
            <a:chOff x="1231129" y="3506469"/>
            <a:chExt cx="413418" cy="413418"/>
          </a:xfrm>
        </p:grpSpPr>
        <p:sp>
          <p:nvSpPr>
            <p:cNvPr id="38" name="Oval 76">
              <a:extLst>
                <a:ext uri="{FF2B5EF4-FFF2-40B4-BE49-F238E27FC236}">
                  <a16:creationId xmlns:a16="http://schemas.microsoft.com/office/drawing/2014/main" id="{85869EF4-7E85-1AE4-CEC6-B43560480049}"/>
                </a:ext>
              </a:extLst>
            </p:cNvPr>
            <p:cNvSpPr/>
            <p:nvPr/>
          </p:nvSpPr>
          <p:spPr>
            <a:xfrm>
              <a:off x="1231129" y="3506469"/>
              <a:ext cx="413418" cy="41341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77">
              <a:extLst>
                <a:ext uri="{FF2B5EF4-FFF2-40B4-BE49-F238E27FC236}">
                  <a16:creationId xmlns:a16="http://schemas.microsoft.com/office/drawing/2014/main" id="{2E38F742-9E28-A1A4-C97F-180BBF8AA8DD}"/>
                </a:ext>
              </a:extLst>
            </p:cNvPr>
            <p:cNvSpPr/>
            <p:nvPr/>
          </p:nvSpPr>
          <p:spPr>
            <a:xfrm>
              <a:off x="1276266" y="3551606"/>
              <a:ext cx="323144" cy="323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229">
              <a:extLst>
                <a:ext uri="{FF2B5EF4-FFF2-40B4-BE49-F238E27FC236}">
                  <a16:creationId xmlns:a16="http://schemas.microsoft.com/office/drawing/2014/main" id="{D8ACEE84-AA1B-A054-62D8-A22964C2E2E5}"/>
                </a:ext>
              </a:extLst>
            </p:cNvPr>
            <p:cNvSpPr>
              <a:spLocks/>
            </p:cNvSpPr>
            <p:nvPr/>
          </p:nvSpPr>
          <p:spPr bwMode="auto">
            <a:xfrm>
              <a:off x="1377282" y="3671573"/>
              <a:ext cx="121113" cy="83211"/>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accent1"/>
            </a:solidFill>
            <a:ln w="19050">
              <a:noFill/>
            </a:ln>
          </p:spPr>
          <p:txBody>
            <a:bodyPr vert="horz" wrap="square" lIns="91440" tIns="45720" rIns="91440" bIns="45720" numCol="1" anchor="t" anchorCtr="0" compatLnSpc="1">
              <a:prstTxWarp prst="textNoShape">
                <a:avLst/>
              </a:prstTxWarp>
            </a:bodyPr>
            <a:lstStyle/>
            <a:p>
              <a:endParaRPr lang="id-ID">
                <a:solidFill>
                  <a:srgbClr val="535761"/>
                </a:solidFill>
                <a:latin typeface="Raleway Light" panose="020B0403030101060003" pitchFamily="34" charset="0"/>
                <a:ea typeface="Open Sans" panose="020B0606030504020204" pitchFamily="34" charset="0"/>
                <a:cs typeface="Open Sans" panose="020B0606030504020204" pitchFamily="34" charset="0"/>
              </a:endParaRPr>
            </a:p>
          </p:txBody>
        </p:sp>
      </p:grpSp>
      <p:sp>
        <p:nvSpPr>
          <p:cNvPr id="41" name="Rectangle: Rounded Corners 80">
            <a:extLst>
              <a:ext uri="{FF2B5EF4-FFF2-40B4-BE49-F238E27FC236}">
                <a16:creationId xmlns:a16="http://schemas.microsoft.com/office/drawing/2014/main" id="{39C104FB-D336-17D3-FEAA-5C5816E35967}"/>
              </a:ext>
            </a:extLst>
          </p:cNvPr>
          <p:cNvSpPr/>
          <p:nvPr/>
        </p:nvSpPr>
        <p:spPr>
          <a:xfrm>
            <a:off x="6353217" y="4815896"/>
            <a:ext cx="4727420" cy="1137076"/>
          </a:xfrm>
          <a:prstGeom prst="roundRect">
            <a:avLst>
              <a:gd name="adj" fmla="val 3921"/>
            </a:avLst>
          </a:prstGeom>
          <a:gradFill>
            <a:gsLst>
              <a:gs pos="0">
                <a:schemeClr val="accent1">
                  <a:lumMod val="75000"/>
                </a:schemeClr>
              </a:gs>
              <a:gs pos="99000">
                <a:schemeClr val="accent1"/>
              </a:gs>
            </a:gsLst>
            <a:lin ang="2700000" scaled="1"/>
          </a:gradFill>
          <a:ln>
            <a:noFill/>
          </a:ln>
          <a:effectLst>
            <a:outerShdw blurRad="1270000" dist="381000" dir="5400000" sx="80000" sy="8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6D7381"/>
              </a:solidFill>
              <a:latin typeface="Raleway" panose="020B0503030101060003" pitchFamily="34" charset="0"/>
            </a:endParaRPr>
          </a:p>
        </p:txBody>
      </p:sp>
      <p:sp>
        <p:nvSpPr>
          <p:cNvPr id="42" name="Rectangle 81">
            <a:extLst>
              <a:ext uri="{FF2B5EF4-FFF2-40B4-BE49-F238E27FC236}">
                <a16:creationId xmlns:a16="http://schemas.microsoft.com/office/drawing/2014/main" id="{1F1A8C5F-7F99-335F-E333-8A660B71EACD}"/>
              </a:ext>
            </a:extLst>
          </p:cNvPr>
          <p:cNvSpPr/>
          <p:nvPr/>
        </p:nvSpPr>
        <p:spPr>
          <a:xfrm>
            <a:off x="7030150" y="5108333"/>
            <a:ext cx="3887988" cy="555537"/>
          </a:xfrm>
          <a:prstGeom prst="rect">
            <a:avLst/>
          </a:prstGeom>
        </p:spPr>
        <p:txBody>
          <a:bodyPr wrap="square">
            <a:spAutoFit/>
          </a:bodyPr>
          <a:lstStyle/>
          <a:p>
            <a:pPr>
              <a:lnSpc>
                <a:spcPct val="130000"/>
              </a:lnSpc>
            </a:pPr>
            <a:r>
              <a:rPr lang="en-US" sz="1200" dirty="0">
                <a:solidFill>
                  <a:schemeClr val="bg1"/>
                </a:solidFill>
                <a:ea typeface="Open Sans Light" panose="020B0306030504020204" pitchFamily="34" charset="0"/>
                <a:cs typeface="Open Sans Light" panose="020B0306030504020204" pitchFamily="34" charset="0"/>
              </a:rPr>
              <a:t>The startup will use a 3PL alliance and a Shopify App to reach cross - border sellers</a:t>
            </a:r>
          </a:p>
        </p:txBody>
      </p:sp>
      <p:grpSp>
        <p:nvGrpSpPr>
          <p:cNvPr id="43" name="Group 82">
            <a:extLst>
              <a:ext uri="{FF2B5EF4-FFF2-40B4-BE49-F238E27FC236}">
                <a16:creationId xmlns:a16="http://schemas.microsoft.com/office/drawing/2014/main" id="{96D24173-8EF7-9D19-BF9A-7410B1688E70}"/>
              </a:ext>
            </a:extLst>
          </p:cNvPr>
          <p:cNvGrpSpPr/>
          <p:nvPr/>
        </p:nvGrpSpPr>
        <p:grpSpPr>
          <a:xfrm>
            <a:off x="6534370" y="5108333"/>
            <a:ext cx="413418" cy="413418"/>
            <a:chOff x="1231129" y="3506469"/>
            <a:chExt cx="413418" cy="413418"/>
          </a:xfrm>
        </p:grpSpPr>
        <p:sp>
          <p:nvSpPr>
            <p:cNvPr id="44" name="Oval 83">
              <a:extLst>
                <a:ext uri="{FF2B5EF4-FFF2-40B4-BE49-F238E27FC236}">
                  <a16:creationId xmlns:a16="http://schemas.microsoft.com/office/drawing/2014/main" id="{43BE51AC-47F7-69F2-A367-EC58A0AC22BB}"/>
                </a:ext>
              </a:extLst>
            </p:cNvPr>
            <p:cNvSpPr/>
            <p:nvPr/>
          </p:nvSpPr>
          <p:spPr>
            <a:xfrm>
              <a:off x="1231129" y="3506469"/>
              <a:ext cx="413418" cy="413418"/>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84">
              <a:extLst>
                <a:ext uri="{FF2B5EF4-FFF2-40B4-BE49-F238E27FC236}">
                  <a16:creationId xmlns:a16="http://schemas.microsoft.com/office/drawing/2014/main" id="{1E11B50E-E93D-2AA4-089F-60584E403F97}"/>
                </a:ext>
              </a:extLst>
            </p:cNvPr>
            <p:cNvSpPr/>
            <p:nvPr/>
          </p:nvSpPr>
          <p:spPr>
            <a:xfrm>
              <a:off x="1276266" y="3551606"/>
              <a:ext cx="323144" cy="323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229">
              <a:extLst>
                <a:ext uri="{FF2B5EF4-FFF2-40B4-BE49-F238E27FC236}">
                  <a16:creationId xmlns:a16="http://schemas.microsoft.com/office/drawing/2014/main" id="{D15FEB02-909B-7A8F-1058-517337430086}"/>
                </a:ext>
              </a:extLst>
            </p:cNvPr>
            <p:cNvSpPr>
              <a:spLocks/>
            </p:cNvSpPr>
            <p:nvPr/>
          </p:nvSpPr>
          <p:spPr bwMode="auto">
            <a:xfrm>
              <a:off x="1377282" y="3671573"/>
              <a:ext cx="121113" cy="83211"/>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accent1"/>
            </a:solidFill>
            <a:ln w="19050">
              <a:noFill/>
            </a:ln>
          </p:spPr>
          <p:txBody>
            <a:bodyPr vert="horz" wrap="square" lIns="91440" tIns="45720" rIns="91440" bIns="45720" numCol="1" anchor="t" anchorCtr="0" compatLnSpc="1">
              <a:prstTxWarp prst="textNoShape">
                <a:avLst/>
              </a:prstTxWarp>
            </a:bodyPr>
            <a:lstStyle/>
            <a:p>
              <a:endParaRPr lang="id-ID">
                <a:solidFill>
                  <a:srgbClr val="535761"/>
                </a:solidFill>
                <a:latin typeface="Raleway Light" panose="020B0403030101060003" pitchFamily="34" charset="0"/>
                <a:ea typeface="Open Sans" panose="020B0606030504020204" pitchFamily="34" charset="0"/>
                <a:cs typeface="Open Sans" panose="020B0606030504020204" pitchFamily="34" charset="0"/>
              </a:endParaRPr>
            </a:p>
          </p:txBody>
        </p:sp>
      </p:grpSp>
      <p:sp>
        <p:nvSpPr>
          <p:cNvPr id="47" name="Rectangle 88">
            <a:extLst>
              <a:ext uri="{FF2B5EF4-FFF2-40B4-BE49-F238E27FC236}">
                <a16:creationId xmlns:a16="http://schemas.microsoft.com/office/drawing/2014/main" id="{A84098C0-8A8B-021E-A8CF-3734D52FCFBC}"/>
              </a:ext>
            </a:extLst>
          </p:cNvPr>
          <p:cNvSpPr/>
          <p:nvPr/>
        </p:nvSpPr>
        <p:spPr>
          <a:xfrm>
            <a:off x="1111363" y="1296306"/>
            <a:ext cx="4716243" cy="523220"/>
          </a:xfrm>
          <a:prstGeom prst="rect">
            <a:avLst/>
          </a:prstGeom>
        </p:spPr>
        <p:txBody>
          <a:bodyPr wrap="square">
            <a:spAutoFit/>
          </a:bodyPr>
          <a:lstStyle/>
          <a:p>
            <a:r>
              <a:rPr lang="en-US" sz="2800" b="1">
                <a:solidFill>
                  <a:schemeClr val="accent1"/>
                </a:solidFill>
                <a:latin typeface="+mj-lt"/>
                <a:cs typeface="Poppins" panose="02000000000000000000" pitchFamily="2" charset="0"/>
              </a:rPr>
              <a:t>Revenue Streams</a:t>
            </a:r>
            <a:endParaRPr lang="en-US" sz="2800" b="1" dirty="0">
              <a:solidFill>
                <a:schemeClr val="accent1"/>
              </a:solidFill>
              <a:latin typeface="+mj-lt"/>
              <a:cs typeface="Poppins" panose="02000000000000000000" pitchFamily="2" charset="0"/>
            </a:endParaRPr>
          </a:p>
        </p:txBody>
      </p:sp>
      <p:sp>
        <p:nvSpPr>
          <p:cNvPr id="48" name="Rectangle 90">
            <a:extLst>
              <a:ext uri="{FF2B5EF4-FFF2-40B4-BE49-F238E27FC236}">
                <a16:creationId xmlns:a16="http://schemas.microsoft.com/office/drawing/2014/main" id="{CBE2717F-CE44-DC0C-DCA3-3E4B32D4C0EF}"/>
              </a:ext>
            </a:extLst>
          </p:cNvPr>
          <p:cNvSpPr/>
          <p:nvPr/>
        </p:nvSpPr>
        <p:spPr>
          <a:xfrm>
            <a:off x="6353217" y="1296306"/>
            <a:ext cx="4716243" cy="523220"/>
          </a:xfrm>
          <a:prstGeom prst="rect">
            <a:avLst/>
          </a:prstGeom>
        </p:spPr>
        <p:txBody>
          <a:bodyPr wrap="square">
            <a:spAutoFit/>
          </a:bodyPr>
          <a:lstStyle/>
          <a:p>
            <a:r>
              <a:rPr lang="en-US" sz="2800" b="1">
                <a:solidFill>
                  <a:schemeClr val="accent1"/>
                </a:solidFill>
                <a:latin typeface="+mj-lt"/>
                <a:cs typeface="Poppins" panose="02000000000000000000" pitchFamily="2" charset="0"/>
              </a:rPr>
              <a:t>Financial Metrics</a:t>
            </a:r>
          </a:p>
        </p:txBody>
      </p:sp>
    </p:spTree>
    <p:extLst>
      <p:ext uri="{BB962C8B-B14F-4D97-AF65-F5344CB8AC3E}">
        <p14:creationId xmlns:p14="http://schemas.microsoft.com/office/powerpoint/2010/main" val="148486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C75561D5-B356-3FEF-2A97-51F9E5199742}"/>
              </a:ext>
            </a:extLst>
          </p:cNvPr>
          <p:cNvSpPr/>
          <p:nvPr/>
        </p:nvSpPr>
        <p:spPr>
          <a:xfrm>
            <a:off x="8110290" y="8"/>
            <a:ext cx="4081711" cy="6857992"/>
          </a:xfrm>
          <a:custGeom>
            <a:avLst/>
            <a:gdLst>
              <a:gd name="connsiteX0" fmla="*/ 3136874 w 4081711"/>
              <a:gd name="connsiteY0" fmla="*/ 5253414 h 6857992"/>
              <a:gd name="connsiteX1" fmla="*/ 3136875 w 4081711"/>
              <a:gd name="connsiteY1" fmla="*/ 5253414 h 6857992"/>
              <a:gd name="connsiteX2" fmla="*/ 4081711 w 4081711"/>
              <a:gd name="connsiteY2" fmla="*/ 5253414 h 6857992"/>
              <a:gd name="connsiteX3" fmla="*/ 4081711 w 4081711"/>
              <a:gd name="connsiteY3" fmla="*/ 6743312 h 6857992"/>
              <a:gd name="connsiteX4" fmla="*/ 4018889 w 4081711"/>
              <a:gd name="connsiteY4" fmla="*/ 6857992 h 6857992"/>
              <a:gd name="connsiteX5" fmla="*/ 4018884 w 4081711"/>
              <a:gd name="connsiteY5" fmla="*/ 6857992 h 6857992"/>
              <a:gd name="connsiteX6" fmla="*/ 4018130 w 4081711"/>
              <a:gd name="connsiteY6" fmla="*/ 6856621 h 6857992"/>
              <a:gd name="connsiteX7" fmla="*/ 4017379 w 4081711"/>
              <a:gd name="connsiteY7" fmla="*/ 6857992 h 6857992"/>
              <a:gd name="connsiteX8" fmla="*/ 4017376 w 4081711"/>
              <a:gd name="connsiteY8" fmla="*/ 6857992 h 6857992"/>
              <a:gd name="connsiteX9" fmla="*/ 3137264 w 4081711"/>
              <a:gd name="connsiteY9" fmla="*/ 5254122 h 6857992"/>
              <a:gd name="connsiteX10" fmla="*/ 2972252 w 4081711"/>
              <a:gd name="connsiteY10" fmla="*/ 5253414 h 6857992"/>
              <a:gd name="connsiteX11" fmla="*/ 2972252 w 4081711"/>
              <a:gd name="connsiteY11" fmla="*/ 5253416 h 6857992"/>
              <a:gd name="connsiteX12" fmla="*/ 2972253 w 4081711"/>
              <a:gd name="connsiteY12" fmla="*/ 5253414 h 6857992"/>
              <a:gd name="connsiteX13" fmla="*/ 3851243 w 4081711"/>
              <a:gd name="connsiteY13" fmla="*/ 6857992 h 6857992"/>
              <a:gd name="connsiteX14" fmla="*/ 2090243 w 4081711"/>
              <a:gd name="connsiteY14" fmla="*/ 6857992 h 6857992"/>
              <a:gd name="connsiteX15" fmla="*/ 2971475 w 4081711"/>
              <a:gd name="connsiteY15" fmla="*/ 5254830 h 6857992"/>
              <a:gd name="connsiteX16" fmla="*/ 1045124 w 4081711"/>
              <a:gd name="connsiteY16" fmla="*/ 5253414 h 6857992"/>
              <a:gd name="connsiteX17" fmla="*/ 1046631 w 4081711"/>
              <a:gd name="connsiteY17" fmla="*/ 5253414 h 6857992"/>
              <a:gd name="connsiteX18" fmla="*/ 2806120 w 4081711"/>
              <a:gd name="connsiteY18" fmla="*/ 5253414 h 6857992"/>
              <a:gd name="connsiteX19" fmla="*/ 1927131 w 4081711"/>
              <a:gd name="connsiteY19" fmla="*/ 6857992 h 6857992"/>
              <a:gd name="connsiteX20" fmla="*/ 1927126 w 4081711"/>
              <a:gd name="connsiteY20" fmla="*/ 6857992 h 6857992"/>
              <a:gd name="connsiteX21" fmla="*/ 1926739 w 4081711"/>
              <a:gd name="connsiteY21" fmla="*/ 6857287 h 6857992"/>
              <a:gd name="connsiteX22" fmla="*/ 880501 w 4081711"/>
              <a:gd name="connsiteY22" fmla="*/ 5253414 h 6857992"/>
              <a:gd name="connsiteX23" fmla="*/ 881254 w 4081711"/>
              <a:gd name="connsiteY23" fmla="*/ 5254788 h 6857992"/>
              <a:gd name="connsiteX24" fmla="*/ 882009 w 4081711"/>
              <a:gd name="connsiteY24" fmla="*/ 5253414 h 6857992"/>
              <a:gd name="connsiteX25" fmla="*/ 1760993 w 4081711"/>
              <a:gd name="connsiteY25" fmla="*/ 6857992 h 6857992"/>
              <a:gd name="connsiteX26" fmla="*/ 0 w 4081711"/>
              <a:gd name="connsiteY26" fmla="*/ 6857992 h 6857992"/>
              <a:gd name="connsiteX27" fmla="*/ 1747 w 4081711"/>
              <a:gd name="connsiteY27" fmla="*/ 6854811 h 6857992"/>
              <a:gd name="connsiteX28" fmla="*/ 4017377 w 4081711"/>
              <a:gd name="connsiteY28" fmla="*/ 3502274 h 6857992"/>
              <a:gd name="connsiteX29" fmla="*/ 4018130 w 4081711"/>
              <a:gd name="connsiteY29" fmla="*/ 3503649 h 6857992"/>
              <a:gd name="connsiteX30" fmla="*/ 4018886 w 4081711"/>
              <a:gd name="connsiteY30" fmla="*/ 3502274 h 6857992"/>
              <a:gd name="connsiteX31" fmla="*/ 4081711 w 4081711"/>
              <a:gd name="connsiteY31" fmla="*/ 3616960 h 6857992"/>
              <a:gd name="connsiteX32" fmla="*/ 4081711 w 4081711"/>
              <a:gd name="connsiteY32" fmla="*/ 5106856 h 6857992"/>
              <a:gd name="connsiteX33" fmla="*/ 3136875 w 4081711"/>
              <a:gd name="connsiteY33" fmla="*/ 5106856 h 6857992"/>
              <a:gd name="connsiteX34" fmla="*/ 3136874 w 4081711"/>
              <a:gd name="connsiteY34" fmla="*/ 5106856 h 6857992"/>
              <a:gd name="connsiteX35" fmla="*/ 3137264 w 4081711"/>
              <a:gd name="connsiteY35" fmla="*/ 5106149 h 6857992"/>
              <a:gd name="connsiteX36" fmla="*/ 2090241 w 4081711"/>
              <a:gd name="connsiteY36" fmla="*/ 3502274 h 6857992"/>
              <a:gd name="connsiteX37" fmla="*/ 2091750 w 4081711"/>
              <a:gd name="connsiteY37" fmla="*/ 3502274 h 6857992"/>
              <a:gd name="connsiteX38" fmla="*/ 3851244 w 4081711"/>
              <a:gd name="connsiteY38" fmla="*/ 3502274 h 6857992"/>
              <a:gd name="connsiteX39" fmla="*/ 2972253 w 4081711"/>
              <a:gd name="connsiteY39" fmla="*/ 5106856 h 6857992"/>
              <a:gd name="connsiteX40" fmla="*/ 2972252 w 4081711"/>
              <a:gd name="connsiteY40" fmla="*/ 5106855 h 6857992"/>
              <a:gd name="connsiteX41" fmla="*/ 2972252 w 4081711"/>
              <a:gd name="connsiteY41" fmla="*/ 5106856 h 6857992"/>
              <a:gd name="connsiteX42" fmla="*/ 2971475 w 4081711"/>
              <a:gd name="connsiteY42" fmla="*/ 5105441 h 6857992"/>
              <a:gd name="connsiteX43" fmla="*/ 1927128 w 4081711"/>
              <a:gd name="connsiteY43" fmla="*/ 3502274 h 6857992"/>
              <a:gd name="connsiteX44" fmla="*/ 1927129 w 4081711"/>
              <a:gd name="connsiteY44" fmla="*/ 3502275 h 6857992"/>
              <a:gd name="connsiteX45" fmla="*/ 1927129 w 4081711"/>
              <a:gd name="connsiteY45" fmla="*/ 3502274 h 6857992"/>
              <a:gd name="connsiteX46" fmla="*/ 2806120 w 4081711"/>
              <a:gd name="connsiteY46" fmla="*/ 5106856 h 6857992"/>
              <a:gd name="connsiteX47" fmla="*/ 1046632 w 4081711"/>
              <a:gd name="connsiteY47" fmla="*/ 5106856 h 6857992"/>
              <a:gd name="connsiteX48" fmla="*/ 1045125 w 4081711"/>
              <a:gd name="connsiteY48" fmla="*/ 5106856 h 6857992"/>
              <a:gd name="connsiteX49" fmla="*/ 1926739 w 4081711"/>
              <a:gd name="connsiteY49" fmla="*/ 3502983 h 6857992"/>
              <a:gd name="connsiteX50" fmla="*/ 1045125 w 4081711"/>
              <a:gd name="connsiteY50" fmla="*/ 1751142 h 6857992"/>
              <a:gd name="connsiteX51" fmla="*/ 2806120 w 4081711"/>
              <a:gd name="connsiteY51" fmla="*/ 1751142 h 6857992"/>
              <a:gd name="connsiteX52" fmla="*/ 1927129 w 4081711"/>
              <a:gd name="connsiteY52" fmla="*/ 3355717 h 6857992"/>
              <a:gd name="connsiteX53" fmla="*/ 880501 w 4081711"/>
              <a:gd name="connsiteY53" fmla="*/ 1751142 h 6857992"/>
              <a:gd name="connsiteX54" fmla="*/ 1759487 w 4081711"/>
              <a:gd name="connsiteY54" fmla="*/ 3355717 h 6857992"/>
              <a:gd name="connsiteX55" fmla="*/ 1 w 4081711"/>
              <a:gd name="connsiteY55" fmla="*/ 3355717 h 6857992"/>
              <a:gd name="connsiteX56" fmla="*/ 3136874 w 4081711"/>
              <a:gd name="connsiteY56" fmla="*/ 1751140 h 6857992"/>
              <a:gd name="connsiteX57" fmla="*/ 4081711 w 4081711"/>
              <a:gd name="connsiteY57" fmla="*/ 1751140 h 6857992"/>
              <a:gd name="connsiteX58" fmla="*/ 4081711 w 4081711"/>
              <a:gd name="connsiteY58" fmla="*/ 3241032 h 6857992"/>
              <a:gd name="connsiteX59" fmla="*/ 4018886 w 4081711"/>
              <a:gd name="connsiteY59" fmla="*/ 3355717 h 6857992"/>
              <a:gd name="connsiteX60" fmla="*/ 4018130 w 4081711"/>
              <a:gd name="connsiteY60" fmla="*/ 3354342 h 6857992"/>
              <a:gd name="connsiteX61" fmla="*/ 4017377 w 4081711"/>
              <a:gd name="connsiteY61" fmla="*/ 3355717 h 6857992"/>
              <a:gd name="connsiteX62" fmla="*/ 3136874 w 4081711"/>
              <a:gd name="connsiteY62" fmla="*/ 1751142 h 6857992"/>
              <a:gd name="connsiteX63" fmla="*/ 3136876 w 4081711"/>
              <a:gd name="connsiteY63" fmla="*/ 1751142 h 6857992"/>
              <a:gd name="connsiteX64" fmla="*/ 2972252 w 4081711"/>
              <a:gd name="connsiteY64" fmla="*/ 1751140 h 6857992"/>
              <a:gd name="connsiteX65" fmla="*/ 2972253 w 4081711"/>
              <a:gd name="connsiteY65" fmla="*/ 1751143 h 6857992"/>
              <a:gd name="connsiteX66" fmla="*/ 3851244 w 4081711"/>
              <a:gd name="connsiteY66" fmla="*/ 3355717 h 6857992"/>
              <a:gd name="connsiteX67" fmla="*/ 2091750 w 4081711"/>
              <a:gd name="connsiteY67" fmla="*/ 3355717 h 6857992"/>
              <a:gd name="connsiteX68" fmla="*/ 2090241 w 4081711"/>
              <a:gd name="connsiteY68" fmla="*/ 3355717 h 6857992"/>
              <a:gd name="connsiteX69" fmla="*/ 2970919 w 4081711"/>
              <a:gd name="connsiteY69" fmla="*/ 1753568 h 6857992"/>
              <a:gd name="connsiteX70" fmla="*/ 2090241 w 4081711"/>
              <a:gd name="connsiteY70" fmla="*/ 2 h 6857992"/>
              <a:gd name="connsiteX71" fmla="*/ 3851244 w 4081711"/>
              <a:gd name="connsiteY71" fmla="*/ 2 h 6857992"/>
              <a:gd name="connsiteX72" fmla="*/ 2972253 w 4081711"/>
              <a:gd name="connsiteY72" fmla="*/ 1604583 h 6857992"/>
              <a:gd name="connsiteX73" fmla="*/ 1927129 w 4081711"/>
              <a:gd name="connsiteY73" fmla="*/ 2 h 6857992"/>
              <a:gd name="connsiteX74" fmla="*/ 2806120 w 4081711"/>
              <a:gd name="connsiteY74" fmla="*/ 1604583 h 6857992"/>
              <a:gd name="connsiteX75" fmla="*/ 1045125 w 4081711"/>
              <a:gd name="connsiteY75" fmla="*/ 1604583 h 6857992"/>
              <a:gd name="connsiteX76" fmla="*/ 4018886 w 4081711"/>
              <a:gd name="connsiteY76" fmla="*/ 0 h 6857992"/>
              <a:gd name="connsiteX77" fmla="*/ 4081711 w 4081711"/>
              <a:gd name="connsiteY77" fmla="*/ 114686 h 6857992"/>
              <a:gd name="connsiteX78" fmla="*/ 4081711 w 4081711"/>
              <a:gd name="connsiteY78" fmla="*/ 1604583 h 6857992"/>
              <a:gd name="connsiteX79" fmla="*/ 3136874 w 4081711"/>
              <a:gd name="connsiteY79" fmla="*/ 1604583 h 6857992"/>
              <a:gd name="connsiteX80" fmla="*/ 3136875 w 4081711"/>
              <a:gd name="connsiteY80" fmla="*/ 1604582 h 6857992"/>
              <a:gd name="connsiteX81" fmla="*/ 3136874 w 4081711"/>
              <a:gd name="connsiteY81" fmla="*/ 1604582 h 6857992"/>
              <a:gd name="connsiteX82" fmla="*/ 3137300 w 4081711"/>
              <a:gd name="connsiteY82" fmla="*/ 1603807 h 6857992"/>
              <a:gd name="connsiteX83" fmla="*/ 4017377 w 4081711"/>
              <a:gd name="connsiteY83" fmla="*/ 2 h 6857992"/>
              <a:gd name="connsiteX84" fmla="*/ 4018130 w 4081711"/>
              <a:gd name="connsiteY84" fmla="*/ 1376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081711" h="6857992">
                <a:moveTo>
                  <a:pt x="3136874" y="5253414"/>
                </a:moveTo>
                <a:lnTo>
                  <a:pt x="3136875" y="5253414"/>
                </a:lnTo>
                <a:lnTo>
                  <a:pt x="4081711" y="5253414"/>
                </a:lnTo>
                <a:lnTo>
                  <a:pt x="4081711" y="6743312"/>
                </a:lnTo>
                <a:lnTo>
                  <a:pt x="4018889" y="6857992"/>
                </a:lnTo>
                <a:lnTo>
                  <a:pt x="4018884" y="6857992"/>
                </a:lnTo>
                <a:lnTo>
                  <a:pt x="4018130" y="6856621"/>
                </a:lnTo>
                <a:lnTo>
                  <a:pt x="4017379" y="6857992"/>
                </a:lnTo>
                <a:lnTo>
                  <a:pt x="4017376" y="6857992"/>
                </a:lnTo>
                <a:lnTo>
                  <a:pt x="3137264" y="5254122"/>
                </a:lnTo>
                <a:close/>
                <a:moveTo>
                  <a:pt x="2972252" y="5253414"/>
                </a:moveTo>
                <a:lnTo>
                  <a:pt x="2972252" y="5253416"/>
                </a:lnTo>
                <a:lnTo>
                  <a:pt x="2972253" y="5253414"/>
                </a:lnTo>
                <a:lnTo>
                  <a:pt x="3851243" y="6857992"/>
                </a:lnTo>
                <a:lnTo>
                  <a:pt x="2090243" y="6857992"/>
                </a:lnTo>
                <a:lnTo>
                  <a:pt x="2971475" y="5254830"/>
                </a:lnTo>
                <a:close/>
                <a:moveTo>
                  <a:pt x="1045124" y="5253414"/>
                </a:moveTo>
                <a:lnTo>
                  <a:pt x="1046631" y="5253414"/>
                </a:lnTo>
                <a:lnTo>
                  <a:pt x="2806120" y="5253414"/>
                </a:lnTo>
                <a:lnTo>
                  <a:pt x="1927131" y="6857992"/>
                </a:lnTo>
                <a:lnTo>
                  <a:pt x="1927126" y="6857992"/>
                </a:lnTo>
                <a:lnTo>
                  <a:pt x="1926739" y="6857287"/>
                </a:lnTo>
                <a:close/>
                <a:moveTo>
                  <a:pt x="880501" y="5253414"/>
                </a:moveTo>
                <a:lnTo>
                  <a:pt x="881254" y="5254788"/>
                </a:lnTo>
                <a:lnTo>
                  <a:pt x="882009" y="5253414"/>
                </a:lnTo>
                <a:lnTo>
                  <a:pt x="1760993" y="6857992"/>
                </a:lnTo>
                <a:lnTo>
                  <a:pt x="0" y="6857992"/>
                </a:lnTo>
                <a:lnTo>
                  <a:pt x="1747" y="6854811"/>
                </a:lnTo>
                <a:close/>
                <a:moveTo>
                  <a:pt x="4017377" y="3502274"/>
                </a:moveTo>
                <a:lnTo>
                  <a:pt x="4018130" y="3503649"/>
                </a:lnTo>
                <a:lnTo>
                  <a:pt x="4018886" y="3502274"/>
                </a:lnTo>
                <a:lnTo>
                  <a:pt x="4081711" y="3616960"/>
                </a:lnTo>
                <a:lnTo>
                  <a:pt x="4081711" y="5106856"/>
                </a:lnTo>
                <a:lnTo>
                  <a:pt x="3136875" y="5106856"/>
                </a:lnTo>
                <a:lnTo>
                  <a:pt x="3136874" y="5106856"/>
                </a:lnTo>
                <a:lnTo>
                  <a:pt x="3137264" y="5106149"/>
                </a:lnTo>
                <a:close/>
                <a:moveTo>
                  <a:pt x="2090241" y="3502274"/>
                </a:moveTo>
                <a:lnTo>
                  <a:pt x="2091750" y="3502274"/>
                </a:lnTo>
                <a:lnTo>
                  <a:pt x="3851244" y="3502274"/>
                </a:lnTo>
                <a:lnTo>
                  <a:pt x="2972253" y="5106856"/>
                </a:lnTo>
                <a:lnTo>
                  <a:pt x="2972252" y="5106855"/>
                </a:lnTo>
                <a:lnTo>
                  <a:pt x="2972252" y="5106856"/>
                </a:lnTo>
                <a:lnTo>
                  <a:pt x="2971475" y="5105441"/>
                </a:lnTo>
                <a:close/>
                <a:moveTo>
                  <a:pt x="1927128" y="3502274"/>
                </a:moveTo>
                <a:lnTo>
                  <a:pt x="1927129" y="3502275"/>
                </a:lnTo>
                <a:lnTo>
                  <a:pt x="1927129" y="3502274"/>
                </a:lnTo>
                <a:lnTo>
                  <a:pt x="2806120" y="5106856"/>
                </a:lnTo>
                <a:lnTo>
                  <a:pt x="1046632" y="5106856"/>
                </a:lnTo>
                <a:lnTo>
                  <a:pt x="1045125" y="5106856"/>
                </a:lnTo>
                <a:lnTo>
                  <a:pt x="1926739" y="3502983"/>
                </a:lnTo>
                <a:close/>
                <a:moveTo>
                  <a:pt x="1045125" y="1751142"/>
                </a:moveTo>
                <a:lnTo>
                  <a:pt x="2806120" y="1751142"/>
                </a:lnTo>
                <a:lnTo>
                  <a:pt x="1927129" y="3355717"/>
                </a:lnTo>
                <a:close/>
                <a:moveTo>
                  <a:pt x="880501" y="1751142"/>
                </a:moveTo>
                <a:lnTo>
                  <a:pt x="1759487" y="3355717"/>
                </a:lnTo>
                <a:lnTo>
                  <a:pt x="1" y="3355717"/>
                </a:lnTo>
                <a:close/>
                <a:moveTo>
                  <a:pt x="3136874" y="1751140"/>
                </a:moveTo>
                <a:lnTo>
                  <a:pt x="4081711" y="1751140"/>
                </a:lnTo>
                <a:lnTo>
                  <a:pt x="4081711" y="3241032"/>
                </a:lnTo>
                <a:lnTo>
                  <a:pt x="4018886" y="3355717"/>
                </a:lnTo>
                <a:lnTo>
                  <a:pt x="4018130" y="3354342"/>
                </a:lnTo>
                <a:lnTo>
                  <a:pt x="4017377" y="3355717"/>
                </a:lnTo>
                <a:lnTo>
                  <a:pt x="3136874" y="1751142"/>
                </a:lnTo>
                <a:lnTo>
                  <a:pt x="3136876" y="1751142"/>
                </a:lnTo>
                <a:close/>
                <a:moveTo>
                  <a:pt x="2972252" y="1751140"/>
                </a:moveTo>
                <a:lnTo>
                  <a:pt x="2972253" y="1751143"/>
                </a:lnTo>
                <a:lnTo>
                  <a:pt x="3851244" y="3355717"/>
                </a:lnTo>
                <a:lnTo>
                  <a:pt x="2091750" y="3355717"/>
                </a:lnTo>
                <a:lnTo>
                  <a:pt x="2090241" y="3355717"/>
                </a:lnTo>
                <a:lnTo>
                  <a:pt x="2970919" y="1753568"/>
                </a:lnTo>
                <a:close/>
                <a:moveTo>
                  <a:pt x="2090241" y="2"/>
                </a:moveTo>
                <a:lnTo>
                  <a:pt x="3851244" y="2"/>
                </a:lnTo>
                <a:lnTo>
                  <a:pt x="2972253" y="1604583"/>
                </a:lnTo>
                <a:close/>
                <a:moveTo>
                  <a:pt x="1927129" y="2"/>
                </a:moveTo>
                <a:lnTo>
                  <a:pt x="2806120" y="1604583"/>
                </a:lnTo>
                <a:lnTo>
                  <a:pt x="1045125" y="1604583"/>
                </a:lnTo>
                <a:close/>
                <a:moveTo>
                  <a:pt x="4018886" y="0"/>
                </a:moveTo>
                <a:lnTo>
                  <a:pt x="4081711" y="114686"/>
                </a:lnTo>
                <a:lnTo>
                  <a:pt x="4081711" y="1604583"/>
                </a:lnTo>
                <a:lnTo>
                  <a:pt x="3136874" y="1604583"/>
                </a:lnTo>
                <a:lnTo>
                  <a:pt x="3136875" y="1604582"/>
                </a:lnTo>
                <a:lnTo>
                  <a:pt x="3136874" y="1604582"/>
                </a:lnTo>
                <a:lnTo>
                  <a:pt x="3137300" y="1603807"/>
                </a:lnTo>
                <a:lnTo>
                  <a:pt x="4017377" y="2"/>
                </a:lnTo>
                <a:lnTo>
                  <a:pt x="4018130" y="1376"/>
                </a:lnTo>
                <a:close/>
              </a:path>
            </a:pathLst>
          </a:custGeom>
          <a:gradFill flip="none" rotWithShape="1">
            <a:gsLst>
              <a:gs pos="9000">
                <a:schemeClr val="accent4">
                  <a:alpha val="15000"/>
                </a:schemeClr>
              </a:gs>
              <a:gs pos="90000">
                <a:schemeClr val="accent4">
                  <a:alpha val="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a:p>
        </p:txBody>
      </p:sp>
      <p:sp>
        <p:nvSpPr>
          <p:cNvPr id="5" name="任意多边形: 形状 4">
            <a:extLst>
              <a:ext uri="{FF2B5EF4-FFF2-40B4-BE49-F238E27FC236}">
                <a16:creationId xmlns:a16="http://schemas.microsoft.com/office/drawing/2014/main" id="{77CAB4AC-8E96-59BF-4E72-940F448FF208}"/>
              </a:ext>
            </a:extLst>
          </p:cNvPr>
          <p:cNvSpPr/>
          <p:nvPr/>
        </p:nvSpPr>
        <p:spPr>
          <a:xfrm>
            <a:off x="10200528" y="1751147"/>
            <a:ext cx="1991472" cy="3355717"/>
          </a:xfrm>
          <a:custGeom>
            <a:avLst/>
            <a:gdLst>
              <a:gd name="connsiteX0" fmla="*/ 1927137 w 1991472"/>
              <a:gd name="connsiteY0" fmla="*/ 1751135 h 3355717"/>
              <a:gd name="connsiteX1" fmla="*/ 1927890 w 1991472"/>
              <a:gd name="connsiteY1" fmla="*/ 1752510 h 3355717"/>
              <a:gd name="connsiteX2" fmla="*/ 1928646 w 1991472"/>
              <a:gd name="connsiteY2" fmla="*/ 1751135 h 3355717"/>
              <a:gd name="connsiteX3" fmla="*/ 1991472 w 1991472"/>
              <a:gd name="connsiteY3" fmla="*/ 1865823 h 3355717"/>
              <a:gd name="connsiteX4" fmla="*/ 1991472 w 1991472"/>
              <a:gd name="connsiteY4" fmla="*/ 3355717 h 3355717"/>
              <a:gd name="connsiteX5" fmla="*/ 1046634 w 1991472"/>
              <a:gd name="connsiteY5" fmla="*/ 3355717 h 3355717"/>
              <a:gd name="connsiteX6" fmla="*/ 1046633 w 1991472"/>
              <a:gd name="connsiteY6" fmla="*/ 3355717 h 3355717"/>
              <a:gd name="connsiteX7" fmla="*/ 1047023 w 1991472"/>
              <a:gd name="connsiteY7" fmla="*/ 3355009 h 3355717"/>
              <a:gd name="connsiteX8" fmla="*/ 0 w 1991472"/>
              <a:gd name="connsiteY8" fmla="*/ 1751135 h 3355717"/>
              <a:gd name="connsiteX9" fmla="*/ 1509 w 1991472"/>
              <a:gd name="connsiteY9" fmla="*/ 1751135 h 3355717"/>
              <a:gd name="connsiteX10" fmla="*/ 1761003 w 1991472"/>
              <a:gd name="connsiteY10" fmla="*/ 1751135 h 3355717"/>
              <a:gd name="connsiteX11" fmla="*/ 882012 w 1991472"/>
              <a:gd name="connsiteY11" fmla="*/ 3355717 h 3355717"/>
              <a:gd name="connsiteX12" fmla="*/ 882011 w 1991472"/>
              <a:gd name="connsiteY12" fmla="*/ 3355716 h 3355717"/>
              <a:gd name="connsiteX13" fmla="*/ 882011 w 1991472"/>
              <a:gd name="connsiteY13" fmla="*/ 3355717 h 3355717"/>
              <a:gd name="connsiteX14" fmla="*/ 881234 w 1991472"/>
              <a:gd name="connsiteY14" fmla="*/ 3354301 h 3355717"/>
              <a:gd name="connsiteX15" fmla="*/ 1046633 w 1991472"/>
              <a:gd name="connsiteY15" fmla="*/ 0 h 3355717"/>
              <a:gd name="connsiteX16" fmla="*/ 1991472 w 1991472"/>
              <a:gd name="connsiteY16" fmla="*/ 0 h 3355717"/>
              <a:gd name="connsiteX17" fmla="*/ 1991472 w 1991472"/>
              <a:gd name="connsiteY17" fmla="*/ 1489891 h 3355717"/>
              <a:gd name="connsiteX18" fmla="*/ 1928646 w 1991472"/>
              <a:gd name="connsiteY18" fmla="*/ 1604578 h 3355717"/>
              <a:gd name="connsiteX19" fmla="*/ 1927890 w 1991472"/>
              <a:gd name="connsiteY19" fmla="*/ 1603203 h 3355717"/>
              <a:gd name="connsiteX20" fmla="*/ 1927137 w 1991472"/>
              <a:gd name="connsiteY20" fmla="*/ 1604578 h 3355717"/>
              <a:gd name="connsiteX21" fmla="*/ 1046633 w 1991472"/>
              <a:gd name="connsiteY21" fmla="*/ 2 h 3355717"/>
              <a:gd name="connsiteX22" fmla="*/ 1046635 w 1991472"/>
              <a:gd name="connsiteY22" fmla="*/ 2 h 3355717"/>
              <a:gd name="connsiteX23" fmla="*/ 882011 w 1991472"/>
              <a:gd name="connsiteY23" fmla="*/ 0 h 3355717"/>
              <a:gd name="connsiteX24" fmla="*/ 882012 w 1991472"/>
              <a:gd name="connsiteY24" fmla="*/ 2 h 3355717"/>
              <a:gd name="connsiteX25" fmla="*/ 1761003 w 1991472"/>
              <a:gd name="connsiteY25" fmla="*/ 1604578 h 3355717"/>
              <a:gd name="connsiteX26" fmla="*/ 1509 w 1991472"/>
              <a:gd name="connsiteY26" fmla="*/ 1604578 h 3355717"/>
              <a:gd name="connsiteX27" fmla="*/ 0 w 1991472"/>
              <a:gd name="connsiteY27" fmla="*/ 1604578 h 3355717"/>
              <a:gd name="connsiteX28" fmla="*/ 880678 w 1991472"/>
              <a:gd name="connsiteY28" fmla="*/ 2427 h 33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1472" h="3355717">
                <a:moveTo>
                  <a:pt x="1927137" y="1751135"/>
                </a:moveTo>
                <a:lnTo>
                  <a:pt x="1927890" y="1752510"/>
                </a:lnTo>
                <a:lnTo>
                  <a:pt x="1928646" y="1751135"/>
                </a:lnTo>
                <a:lnTo>
                  <a:pt x="1991472" y="1865823"/>
                </a:lnTo>
                <a:lnTo>
                  <a:pt x="1991472" y="3355717"/>
                </a:lnTo>
                <a:lnTo>
                  <a:pt x="1046634" y="3355717"/>
                </a:lnTo>
                <a:lnTo>
                  <a:pt x="1046633" y="3355717"/>
                </a:lnTo>
                <a:lnTo>
                  <a:pt x="1047023" y="3355009"/>
                </a:lnTo>
                <a:close/>
                <a:moveTo>
                  <a:pt x="0" y="1751135"/>
                </a:moveTo>
                <a:lnTo>
                  <a:pt x="1509" y="1751135"/>
                </a:lnTo>
                <a:lnTo>
                  <a:pt x="1761003" y="1751135"/>
                </a:lnTo>
                <a:lnTo>
                  <a:pt x="882012" y="3355717"/>
                </a:lnTo>
                <a:lnTo>
                  <a:pt x="882011" y="3355716"/>
                </a:lnTo>
                <a:lnTo>
                  <a:pt x="882011" y="3355717"/>
                </a:lnTo>
                <a:lnTo>
                  <a:pt x="881234" y="3354301"/>
                </a:lnTo>
                <a:close/>
                <a:moveTo>
                  <a:pt x="1046633" y="0"/>
                </a:moveTo>
                <a:lnTo>
                  <a:pt x="1991472" y="0"/>
                </a:lnTo>
                <a:lnTo>
                  <a:pt x="1991472" y="1489891"/>
                </a:lnTo>
                <a:lnTo>
                  <a:pt x="1928646" y="1604578"/>
                </a:lnTo>
                <a:lnTo>
                  <a:pt x="1927890" y="1603203"/>
                </a:lnTo>
                <a:lnTo>
                  <a:pt x="1927137" y="1604578"/>
                </a:lnTo>
                <a:lnTo>
                  <a:pt x="1046633" y="2"/>
                </a:lnTo>
                <a:lnTo>
                  <a:pt x="1046635" y="2"/>
                </a:lnTo>
                <a:close/>
                <a:moveTo>
                  <a:pt x="882011" y="0"/>
                </a:moveTo>
                <a:lnTo>
                  <a:pt x="882012" y="2"/>
                </a:lnTo>
                <a:lnTo>
                  <a:pt x="1761003" y="1604578"/>
                </a:lnTo>
                <a:lnTo>
                  <a:pt x="1509" y="1604578"/>
                </a:lnTo>
                <a:lnTo>
                  <a:pt x="0" y="1604578"/>
                </a:lnTo>
                <a:lnTo>
                  <a:pt x="880678" y="2427"/>
                </a:lnTo>
                <a:close/>
              </a:path>
            </a:pathLst>
          </a:custGeom>
          <a:gradFill flip="none" rotWithShape="1">
            <a:gsLst>
              <a:gs pos="0">
                <a:schemeClr val="bg2">
                  <a:alpha val="42000"/>
                </a:schemeClr>
              </a:gs>
              <a:gs pos="90000">
                <a:schemeClr val="bg2">
                  <a:alpha val="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a:p>
        </p:txBody>
      </p:sp>
      <p:sp>
        <p:nvSpPr>
          <p:cNvPr id="6" name="任意多边形: 形状 5">
            <a:extLst>
              <a:ext uri="{FF2B5EF4-FFF2-40B4-BE49-F238E27FC236}">
                <a16:creationId xmlns:a16="http://schemas.microsoft.com/office/drawing/2014/main" id="{BBBDACD3-2EBC-EA45-5418-95B72DCFA8D0}"/>
              </a:ext>
            </a:extLst>
          </p:cNvPr>
          <p:cNvSpPr/>
          <p:nvPr/>
        </p:nvSpPr>
        <p:spPr>
          <a:xfrm>
            <a:off x="8110288" y="7"/>
            <a:ext cx="3851245" cy="6857993"/>
          </a:xfrm>
          <a:custGeom>
            <a:avLst/>
            <a:gdLst>
              <a:gd name="connsiteX0" fmla="*/ 1045125 w 3851245"/>
              <a:gd name="connsiteY0" fmla="*/ 5253414 h 6857993"/>
              <a:gd name="connsiteX1" fmla="*/ 1046632 w 3851245"/>
              <a:gd name="connsiteY1" fmla="*/ 5253414 h 6857993"/>
              <a:gd name="connsiteX2" fmla="*/ 2806121 w 3851245"/>
              <a:gd name="connsiteY2" fmla="*/ 5253414 h 6857993"/>
              <a:gd name="connsiteX3" fmla="*/ 1927131 w 3851245"/>
              <a:gd name="connsiteY3" fmla="*/ 6857993 h 6857993"/>
              <a:gd name="connsiteX4" fmla="*/ 1927128 w 3851245"/>
              <a:gd name="connsiteY4" fmla="*/ 6857993 h 6857993"/>
              <a:gd name="connsiteX5" fmla="*/ 1926740 w 3851245"/>
              <a:gd name="connsiteY5" fmla="*/ 6857287 h 6857993"/>
              <a:gd name="connsiteX6" fmla="*/ 880502 w 3851245"/>
              <a:gd name="connsiteY6" fmla="*/ 5253414 h 6857993"/>
              <a:gd name="connsiteX7" fmla="*/ 881255 w 3851245"/>
              <a:gd name="connsiteY7" fmla="*/ 5254788 h 6857993"/>
              <a:gd name="connsiteX8" fmla="*/ 882010 w 3851245"/>
              <a:gd name="connsiteY8" fmla="*/ 5253414 h 6857993"/>
              <a:gd name="connsiteX9" fmla="*/ 1760995 w 3851245"/>
              <a:gd name="connsiteY9" fmla="*/ 6857993 h 6857993"/>
              <a:gd name="connsiteX10" fmla="*/ 0 w 3851245"/>
              <a:gd name="connsiteY10" fmla="*/ 6857993 h 6857993"/>
              <a:gd name="connsiteX11" fmla="*/ 1748 w 3851245"/>
              <a:gd name="connsiteY11" fmla="*/ 6854811 h 6857993"/>
              <a:gd name="connsiteX12" fmla="*/ 880502 w 3851245"/>
              <a:gd name="connsiteY12" fmla="*/ 1751142 h 6857993"/>
              <a:gd name="connsiteX13" fmla="*/ 1759488 w 3851245"/>
              <a:gd name="connsiteY13" fmla="*/ 3355717 h 6857993"/>
              <a:gd name="connsiteX14" fmla="*/ 2 w 3851245"/>
              <a:gd name="connsiteY14" fmla="*/ 3355717 h 6857993"/>
              <a:gd name="connsiteX15" fmla="*/ 1927130 w 3851245"/>
              <a:gd name="connsiteY15" fmla="*/ 1 h 6857993"/>
              <a:gd name="connsiteX16" fmla="*/ 2806121 w 3851245"/>
              <a:gd name="connsiteY16" fmla="*/ 1604582 h 6857993"/>
              <a:gd name="connsiteX17" fmla="*/ 1045126 w 3851245"/>
              <a:gd name="connsiteY17" fmla="*/ 1604582 h 6857993"/>
              <a:gd name="connsiteX18" fmla="*/ 2090242 w 3851245"/>
              <a:gd name="connsiteY18" fmla="*/ 0 h 6857993"/>
              <a:gd name="connsiteX19" fmla="*/ 3851245 w 3851245"/>
              <a:gd name="connsiteY19" fmla="*/ 0 h 6857993"/>
              <a:gd name="connsiteX20" fmla="*/ 2972254 w 3851245"/>
              <a:gd name="connsiteY20" fmla="*/ 1604582 h 685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51245" h="6857993">
                <a:moveTo>
                  <a:pt x="1045125" y="5253414"/>
                </a:moveTo>
                <a:lnTo>
                  <a:pt x="1046632" y="5253414"/>
                </a:lnTo>
                <a:lnTo>
                  <a:pt x="2806121" y="5253414"/>
                </a:lnTo>
                <a:lnTo>
                  <a:pt x="1927131" y="6857993"/>
                </a:lnTo>
                <a:lnTo>
                  <a:pt x="1927128" y="6857993"/>
                </a:lnTo>
                <a:lnTo>
                  <a:pt x="1926740" y="6857287"/>
                </a:lnTo>
                <a:close/>
                <a:moveTo>
                  <a:pt x="880502" y="5253414"/>
                </a:moveTo>
                <a:lnTo>
                  <a:pt x="881255" y="5254788"/>
                </a:lnTo>
                <a:lnTo>
                  <a:pt x="882010" y="5253414"/>
                </a:lnTo>
                <a:lnTo>
                  <a:pt x="1760995" y="6857993"/>
                </a:lnTo>
                <a:lnTo>
                  <a:pt x="0" y="6857993"/>
                </a:lnTo>
                <a:lnTo>
                  <a:pt x="1748" y="6854811"/>
                </a:lnTo>
                <a:close/>
                <a:moveTo>
                  <a:pt x="880502" y="1751142"/>
                </a:moveTo>
                <a:lnTo>
                  <a:pt x="1759488" y="3355717"/>
                </a:lnTo>
                <a:lnTo>
                  <a:pt x="2" y="3355717"/>
                </a:lnTo>
                <a:close/>
                <a:moveTo>
                  <a:pt x="1927130" y="1"/>
                </a:moveTo>
                <a:lnTo>
                  <a:pt x="2806121" y="1604582"/>
                </a:lnTo>
                <a:lnTo>
                  <a:pt x="1045126" y="1604582"/>
                </a:lnTo>
                <a:close/>
                <a:moveTo>
                  <a:pt x="2090242" y="0"/>
                </a:moveTo>
                <a:lnTo>
                  <a:pt x="3851245" y="0"/>
                </a:lnTo>
                <a:lnTo>
                  <a:pt x="2972254" y="1604582"/>
                </a:lnTo>
                <a:close/>
              </a:path>
            </a:pathLst>
          </a:custGeom>
          <a:gradFill flip="none" rotWithShape="1">
            <a:gsLst>
              <a:gs pos="10000">
                <a:schemeClr val="accent1"/>
              </a:gs>
              <a:gs pos="90000">
                <a:schemeClr val="accent2">
                  <a:alpha val="0"/>
                </a:schemeClr>
              </a:gs>
            </a:gsLst>
            <a:lin ang="19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dirty="0"/>
          </a:p>
        </p:txBody>
      </p:sp>
      <p:grpSp>
        <p:nvGrpSpPr>
          <p:cNvPr id="7" name="组合 6">
            <a:extLst>
              <a:ext uri="{FF2B5EF4-FFF2-40B4-BE49-F238E27FC236}">
                <a16:creationId xmlns:a16="http://schemas.microsoft.com/office/drawing/2014/main" id="{B0183947-520F-E316-B485-7FA1F2D97F41}"/>
              </a:ext>
            </a:extLst>
          </p:cNvPr>
          <p:cNvGrpSpPr/>
          <p:nvPr/>
        </p:nvGrpSpPr>
        <p:grpSpPr>
          <a:xfrm>
            <a:off x="11538795" y="534191"/>
            <a:ext cx="226645" cy="83345"/>
            <a:chOff x="11262365" y="460223"/>
            <a:chExt cx="226645" cy="83345"/>
          </a:xfrm>
        </p:grpSpPr>
        <p:cxnSp>
          <p:nvCxnSpPr>
            <p:cNvPr id="8" name="直接连接符 7">
              <a:extLst>
                <a:ext uri="{FF2B5EF4-FFF2-40B4-BE49-F238E27FC236}">
                  <a16:creationId xmlns:a16="http://schemas.microsoft.com/office/drawing/2014/main" id="{AA635AC0-EBE9-A72E-D875-3EF14833E599}"/>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443CB9FA-947D-1220-8433-75887BC178AF}"/>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10" name="observation-tool_18366">
            <a:extLst>
              <a:ext uri="{FF2B5EF4-FFF2-40B4-BE49-F238E27FC236}">
                <a16:creationId xmlns:a16="http://schemas.microsoft.com/office/drawing/2014/main" id="{37E04BF6-B880-D843-6503-41E6319E5D59}"/>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328366BA-1CA7-FB66-3A3A-0FFEEFE6CEC1}"/>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12" name="标题 1">
            <a:extLst>
              <a:ext uri="{FF2B5EF4-FFF2-40B4-BE49-F238E27FC236}">
                <a16:creationId xmlns:a16="http://schemas.microsoft.com/office/drawing/2014/main" id="{EBAC5ACE-5B98-177E-BD02-E0375741315D}"/>
              </a:ext>
            </a:extLst>
          </p:cNvPr>
          <p:cNvSpPr txBox="1"/>
          <p:nvPr/>
        </p:nvSpPr>
        <p:spPr>
          <a:xfrm>
            <a:off x="886166"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13" name="TextBox 60">
            <a:extLst>
              <a:ext uri="{FF2B5EF4-FFF2-40B4-BE49-F238E27FC236}">
                <a16:creationId xmlns:a16="http://schemas.microsoft.com/office/drawing/2014/main" id="{58EF487F-1906-7DCB-32FA-D07238077A4B}"/>
              </a:ext>
            </a:extLst>
          </p:cNvPr>
          <p:cNvSpPr txBox="1"/>
          <p:nvPr/>
        </p:nvSpPr>
        <p:spPr>
          <a:xfrm>
            <a:off x="806987" y="4230418"/>
            <a:ext cx="7303300" cy="343171"/>
          </a:xfrm>
          <a:prstGeom prst="rect">
            <a:avLst/>
          </a:prstGeom>
          <a:noFill/>
        </p:spPr>
        <p:txBody>
          <a:bodyPr wrap="square">
            <a:spAutoFit/>
          </a:bodyPr>
          <a:lstStyle/>
          <a:p>
            <a:pPr>
              <a:lnSpc>
                <a:spcPct val="150000"/>
              </a:lnSpc>
            </a:pPr>
            <a:r>
              <a:rPr lang="en-US" sz="1200" b="0" i="0" dirty="0">
                <a:solidFill>
                  <a:srgbClr val="000000"/>
                </a:solidFill>
                <a:effectLst/>
                <a:latin typeface="+mj-ea"/>
                <a:ea typeface="+mj-ea"/>
              </a:rPr>
              <a:t>The promotion will be conducted in a 15 - minute English roadshow, consisting</a:t>
            </a:r>
          </a:p>
        </p:txBody>
      </p:sp>
      <p:sp>
        <p:nvSpPr>
          <p:cNvPr id="14" name="文本框 13">
            <a:extLst>
              <a:ext uri="{FF2B5EF4-FFF2-40B4-BE49-F238E27FC236}">
                <a16:creationId xmlns:a16="http://schemas.microsoft.com/office/drawing/2014/main" id="{E0D882D9-547A-0443-026A-A0E0C8CA1D6C}"/>
              </a:ext>
            </a:extLst>
          </p:cNvPr>
          <p:cNvSpPr txBox="1"/>
          <p:nvPr/>
        </p:nvSpPr>
        <p:spPr>
          <a:xfrm>
            <a:off x="749394" y="2306539"/>
            <a:ext cx="6818058" cy="1323439"/>
          </a:xfrm>
          <a:prstGeom prst="rect">
            <a:avLst/>
          </a:prstGeom>
          <a:noFill/>
        </p:spPr>
        <p:txBody>
          <a:bodyPr wrap="square" rtlCol="0">
            <a:spAutoFit/>
          </a:bodyPr>
          <a:lstStyle/>
          <a:p>
            <a:r>
              <a:rPr lang="en-US" altLang="zh-CN" sz="8000" dirty="0">
                <a:gradFill>
                  <a:gsLst>
                    <a:gs pos="20000">
                      <a:schemeClr val="accent1">
                        <a:lumMod val="75000"/>
                      </a:schemeClr>
                    </a:gs>
                    <a:gs pos="99000">
                      <a:schemeClr val="accent2"/>
                    </a:gs>
                  </a:gsLst>
                  <a:lin ang="2700000" scaled="0"/>
                </a:gradFill>
                <a:latin typeface="+mj-lt"/>
              </a:rPr>
              <a:t>Market</a:t>
            </a:r>
          </a:p>
        </p:txBody>
      </p:sp>
      <p:cxnSp>
        <p:nvCxnSpPr>
          <p:cNvPr id="15" name="直接连接符 14">
            <a:extLst>
              <a:ext uri="{FF2B5EF4-FFF2-40B4-BE49-F238E27FC236}">
                <a16:creationId xmlns:a16="http://schemas.microsoft.com/office/drawing/2014/main" id="{D4C9BDA8-76B1-6C66-3252-FF1D87D09709}"/>
              </a:ext>
            </a:extLst>
          </p:cNvPr>
          <p:cNvCxnSpPr>
            <a:cxnSpLocks/>
          </p:cNvCxnSpPr>
          <p:nvPr/>
        </p:nvCxnSpPr>
        <p:spPr>
          <a:xfrm>
            <a:off x="886166" y="3886095"/>
            <a:ext cx="6681286" cy="0"/>
          </a:xfrm>
          <a:prstGeom prst="line">
            <a:avLst/>
          </a:prstGeom>
          <a:ln w="6350">
            <a:gradFill>
              <a:gsLst>
                <a:gs pos="50000">
                  <a:schemeClr val="accent2"/>
                </a:gs>
                <a:gs pos="0">
                  <a:schemeClr val="accent1">
                    <a:lumMod val="45000"/>
                    <a:lumOff val="55000"/>
                    <a:alpha val="0"/>
                  </a:schemeClr>
                </a:gs>
                <a:gs pos="100000">
                  <a:schemeClr val="accent1">
                    <a:lumMod val="30000"/>
                    <a:lumOff val="70000"/>
                    <a:alpha val="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16" name="矩形: 圆角 15">
            <a:extLst>
              <a:ext uri="{FF2B5EF4-FFF2-40B4-BE49-F238E27FC236}">
                <a16:creationId xmlns:a16="http://schemas.microsoft.com/office/drawing/2014/main" id="{15C3D78B-6C86-363E-44A5-E6EE131FD82F}"/>
              </a:ext>
            </a:extLst>
          </p:cNvPr>
          <p:cNvSpPr/>
          <p:nvPr/>
        </p:nvSpPr>
        <p:spPr>
          <a:xfrm>
            <a:off x="886166" y="4836319"/>
            <a:ext cx="1943062" cy="481806"/>
          </a:xfrm>
          <a:prstGeom prst="roundRect">
            <a:avLst>
              <a:gd name="adj" fmla="val 50000"/>
            </a:avLst>
          </a:prstGeom>
          <a:gradFill>
            <a:gsLst>
              <a:gs pos="0">
                <a:schemeClr val="accent1"/>
              </a:gs>
              <a:gs pos="100000">
                <a:schemeClr val="accent2"/>
              </a:gs>
            </a:gsLst>
            <a:lin ang="0" scaled="1"/>
          </a:gra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AA4E80EF-E1A8-ABFB-CF47-DCC27C17B525}"/>
              </a:ext>
            </a:extLst>
          </p:cNvPr>
          <p:cNvSpPr/>
          <p:nvPr/>
        </p:nvSpPr>
        <p:spPr>
          <a:xfrm>
            <a:off x="3140614" y="4829706"/>
            <a:ext cx="492919" cy="481806"/>
          </a:xfrm>
          <a:prstGeom prst="roundRect">
            <a:avLst>
              <a:gd name="adj" fmla="val 50000"/>
            </a:avLst>
          </a:prstGeom>
          <a:solidFill>
            <a:schemeClr val="bg1"/>
          </a:soli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1CC016DF-3B80-2C6F-6F47-697801722E54}"/>
              </a:ext>
            </a:extLst>
          </p:cNvPr>
          <p:cNvSpPr txBox="1"/>
          <p:nvPr/>
        </p:nvSpPr>
        <p:spPr>
          <a:xfrm>
            <a:off x="1531645" y="4946417"/>
            <a:ext cx="1251238" cy="261610"/>
          </a:xfrm>
          <a:prstGeom prst="rect">
            <a:avLst/>
          </a:prstGeom>
          <a:noFill/>
        </p:spPr>
        <p:txBody>
          <a:bodyPr wrap="square" rtlCol="0">
            <a:spAutoFit/>
          </a:bodyPr>
          <a:lstStyle/>
          <a:p>
            <a:r>
              <a:rPr lang="en-US" altLang="zh-CN" sz="1100" dirty="0">
                <a:solidFill>
                  <a:schemeClr val="bg1"/>
                </a:solidFill>
                <a:latin typeface="+mj-lt"/>
                <a:ea typeface="+mj-ea"/>
              </a:rPr>
              <a:t>PART FOUR</a:t>
            </a:r>
          </a:p>
        </p:txBody>
      </p:sp>
      <p:sp>
        <p:nvSpPr>
          <p:cNvPr id="19" name="speaker_151869">
            <a:extLst>
              <a:ext uri="{FF2B5EF4-FFF2-40B4-BE49-F238E27FC236}">
                <a16:creationId xmlns:a16="http://schemas.microsoft.com/office/drawing/2014/main" id="{F1DFB9F4-9A02-C208-0FD3-92AC756FDB10}"/>
              </a:ext>
            </a:extLst>
          </p:cNvPr>
          <p:cNvSpPr/>
          <p:nvPr/>
        </p:nvSpPr>
        <p:spPr>
          <a:xfrm>
            <a:off x="1305818" y="5005382"/>
            <a:ext cx="164910" cy="143680"/>
          </a:xfrm>
          <a:custGeom>
            <a:avLst/>
            <a:gdLst>
              <a:gd name="connsiteX0" fmla="*/ 472908 w 605431"/>
              <a:gd name="connsiteY0" fmla="*/ 396935 h 527488"/>
              <a:gd name="connsiteX1" fmla="*/ 489984 w 605431"/>
              <a:gd name="connsiteY1" fmla="*/ 399225 h 527488"/>
              <a:gd name="connsiteX2" fmla="*/ 585815 w 605431"/>
              <a:gd name="connsiteY2" fmla="*/ 454202 h 527488"/>
              <a:gd name="connsiteX3" fmla="*/ 593970 w 605431"/>
              <a:gd name="connsiteY3" fmla="*/ 484744 h 527488"/>
              <a:gd name="connsiteX4" fmla="*/ 563386 w 605431"/>
              <a:gd name="connsiteY4" fmla="*/ 492889 h 527488"/>
              <a:gd name="connsiteX5" fmla="*/ 467556 w 605431"/>
              <a:gd name="connsiteY5" fmla="*/ 437913 h 527488"/>
              <a:gd name="connsiteX6" fmla="*/ 459400 w 605431"/>
              <a:gd name="connsiteY6" fmla="*/ 407370 h 527488"/>
              <a:gd name="connsiteX7" fmla="*/ 472908 w 605431"/>
              <a:gd name="connsiteY7" fmla="*/ 396935 h 527488"/>
              <a:gd name="connsiteX8" fmla="*/ 472314 w 605431"/>
              <a:gd name="connsiteY8" fmla="*/ 242496 h 527488"/>
              <a:gd name="connsiteX9" fmla="*/ 583019 w 605431"/>
              <a:gd name="connsiteY9" fmla="*/ 242496 h 527488"/>
              <a:gd name="connsiteX10" fmla="*/ 605431 w 605431"/>
              <a:gd name="connsiteY10" fmla="*/ 264910 h 527488"/>
              <a:gd name="connsiteX11" fmla="*/ 583019 w 605431"/>
              <a:gd name="connsiteY11" fmla="*/ 287323 h 527488"/>
              <a:gd name="connsiteX12" fmla="*/ 472314 w 605431"/>
              <a:gd name="connsiteY12" fmla="*/ 287323 h 527488"/>
              <a:gd name="connsiteX13" fmla="*/ 449901 w 605431"/>
              <a:gd name="connsiteY13" fmla="*/ 264910 h 527488"/>
              <a:gd name="connsiteX14" fmla="*/ 472314 w 605431"/>
              <a:gd name="connsiteY14" fmla="*/ 242496 h 527488"/>
              <a:gd name="connsiteX15" fmla="*/ 577059 w 605431"/>
              <a:gd name="connsiteY15" fmla="*/ 33961 h 527488"/>
              <a:gd name="connsiteX16" fmla="*/ 590565 w 605431"/>
              <a:gd name="connsiteY16" fmla="*/ 44398 h 527488"/>
              <a:gd name="connsiteX17" fmla="*/ 582410 w 605431"/>
              <a:gd name="connsiteY17" fmla="*/ 74948 h 527488"/>
              <a:gd name="connsiteX18" fmla="*/ 487276 w 605431"/>
              <a:gd name="connsiteY18" fmla="*/ 129936 h 527488"/>
              <a:gd name="connsiteX19" fmla="*/ 456017 w 605431"/>
              <a:gd name="connsiteY19" fmla="*/ 121790 h 527488"/>
              <a:gd name="connsiteX20" fmla="*/ 464851 w 605431"/>
              <a:gd name="connsiteY20" fmla="*/ 91240 h 527488"/>
              <a:gd name="connsiteX21" fmla="*/ 559986 w 605431"/>
              <a:gd name="connsiteY21" fmla="*/ 36252 h 527488"/>
              <a:gd name="connsiteX22" fmla="*/ 577059 w 605431"/>
              <a:gd name="connsiteY22" fmla="*/ 33961 h 527488"/>
              <a:gd name="connsiteX23" fmla="*/ 335523 w 605431"/>
              <a:gd name="connsiteY23" fmla="*/ 184 h 527488"/>
              <a:gd name="connsiteX24" fmla="*/ 354720 w 605431"/>
              <a:gd name="connsiteY24" fmla="*/ 3746 h 527488"/>
              <a:gd name="connsiteX25" fmla="*/ 374427 w 605431"/>
              <a:gd name="connsiteY25" fmla="*/ 35632 h 527488"/>
              <a:gd name="connsiteX26" fmla="*/ 374427 w 605431"/>
              <a:gd name="connsiteY26" fmla="*/ 492210 h 527488"/>
              <a:gd name="connsiteX27" fmla="*/ 354720 w 605431"/>
              <a:gd name="connsiteY27" fmla="*/ 524096 h 527488"/>
              <a:gd name="connsiteX28" fmla="*/ 339091 w 605431"/>
              <a:gd name="connsiteY28" fmla="*/ 527488 h 527488"/>
              <a:gd name="connsiteX29" fmla="*/ 317345 w 605431"/>
              <a:gd name="connsiteY29" fmla="*/ 520025 h 527488"/>
              <a:gd name="connsiteX30" fmla="*/ 201823 w 605431"/>
              <a:gd name="connsiteY30" fmla="*/ 429795 h 527488"/>
              <a:gd name="connsiteX31" fmla="*/ 184835 w 605431"/>
              <a:gd name="connsiteY31" fmla="*/ 431830 h 527488"/>
              <a:gd name="connsiteX32" fmla="*/ 68633 w 605431"/>
              <a:gd name="connsiteY32" fmla="*/ 431830 h 527488"/>
              <a:gd name="connsiteX33" fmla="*/ 0 w 605431"/>
              <a:gd name="connsiteY33" fmla="*/ 362631 h 527488"/>
              <a:gd name="connsiteX34" fmla="*/ 0 w 605431"/>
              <a:gd name="connsiteY34" fmla="*/ 161818 h 527488"/>
              <a:gd name="connsiteX35" fmla="*/ 68633 w 605431"/>
              <a:gd name="connsiteY35" fmla="*/ 93298 h 527488"/>
              <a:gd name="connsiteX36" fmla="*/ 184835 w 605431"/>
              <a:gd name="connsiteY36" fmla="*/ 93298 h 527488"/>
              <a:gd name="connsiteX37" fmla="*/ 204542 w 605431"/>
              <a:gd name="connsiteY37" fmla="*/ 96011 h 527488"/>
              <a:gd name="connsiteX38" fmla="*/ 317345 w 605431"/>
              <a:gd name="connsiteY38" fmla="*/ 7816 h 527488"/>
              <a:gd name="connsiteX39" fmla="*/ 335523 w 605431"/>
              <a:gd name="connsiteY39" fmla="*/ 184 h 52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431" h="527488">
                <a:moveTo>
                  <a:pt x="472908" y="396935"/>
                </a:moveTo>
                <a:cubicBezTo>
                  <a:pt x="478430" y="395493"/>
                  <a:pt x="484547" y="396171"/>
                  <a:pt x="489984" y="399225"/>
                </a:cubicBezTo>
                <a:lnTo>
                  <a:pt x="585815" y="454202"/>
                </a:lnTo>
                <a:cubicBezTo>
                  <a:pt x="596009" y="460310"/>
                  <a:pt x="600087" y="473885"/>
                  <a:pt x="593970" y="484744"/>
                </a:cubicBezTo>
                <a:cubicBezTo>
                  <a:pt x="587853" y="495604"/>
                  <a:pt x="573581" y="499676"/>
                  <a:pt x="563386" y="492889"/>
                </a:cubicBezTo>
                <a:lnTo>
                  <a:pt x="467556" y="437913"/>
                </a:lnTo>
                <a:cubicBezTo>
                  <a:pt x="456681" y="431804"/>
                  <a:pt x="453283" y="418230"/>
                  <a:pt x="459400" y="407370"/>
                </a:cubicBezTo>
                <a:cubicBezTo>
                  <a:pt x="462458" y="401941"/>
                  <a:pt x="467386" y="398377"/>
                  <a:pt x="472908" y="396935"/>
                </a:cubicBezTo>
                <a:close/>
                <a:moveTo>
                  <a:pt x="472314" y="242496"/>
                </a:moveTo>
                <a:lnTo>
                  <a:pt x="583019" y="242496"/>
                </a:lnTo>
                <a:cubicBezTo>
                  <a:pt x="595244" y="242496"/>
                  <a:pt x="605431" y="252684"/>
                  <a:pt x="605431" y="264910"/>
                </a:cubicBezTo>
                <a:cubicBezTo>
                  <a:pt x="605431" y="277814"/>
                  <a:pt x="595244" y="287323"/>
                  <a:pt x="583019" y="287323"/>
                </a:cubicBezTo>
                <a:lnTo>
                  <a:pt x="472314" y="287323"/>
                </a:lnTo>
                <a:cubicBezTo>
                  <a:pt x="460089" y="287323"/>
                  <a:pt x="449901" y="277814"/>
                  <a:pt x="449901" y="264910"/>
                </a:cubicBezTo>
                <a:cubicBezTo>
                  <a:pt x="449901" y="252684"/>
                  <a:pt x="460089" y="242496"/>
                  <a:pt x="472314" y="242496"/>
                </a:cubicBezTo>
                <a:close/>
                <a:moveTo>
                  <a:pt x="577059" y="33961"/>
                </a:moveTo>
                <a:cubicBezTo>
                  <a:pt x="582580" y="35403"/>
                  <a:pt x="587507" y="38967"/>
                  <a:pt x="590565" y="44398"/>
                </a:cubicBezTo>
                <a:cubicBezTo>
                  <a:pt x="597360" y="55260"/>
                  <a:pt x="593283" y="68838"/>
                  <a:pt x="582410" y="74948"/>
                </a:cubicBezTo>
                <a:lnTo>
                  <a:pt x="487276" y="129936"/>
                </a:lnTo>
                <a:cubicBezTo>
                  <a:pt x="476403" y="136046"/>
                  <a:pt x="462812" y="132652"/>
                  <a:pt x="456017" y="121790"/>
                </a:cubicBezTo>
                <a:cubicBezTo>
                  <a:pt x="449901" y="110928"/>
                  <a:pt x="453978" y="97350"/>
                  <a:pt x="464851" y="91240"/>
                </a:cubicBezTo>
                <a:lnTo>
                  <a:pt x="559986" y="36252"/>
                </a:lnTo>
                <a:cubicBezTo>
                  <a:pt x="565422" y="33197"/>
                  <a:pt x="571538" y="32518"/>
                  <a:pt x="577059" y="33961"/>
                </a:cubicBezTo>
                <a:close/>
                <a:moveTo>
                  <a:pt x="335523" y="184"/>
                </a:moveTo>
                <a:cubicBezTo>
                  <a:pt x="341979" y="-494"/>
                  <a:pt x="348604" y="693"/>
                  <a:pt x="354720" y="3746"/>
                </a:cubicBezTo>
                <a:cubicBezTo>
                  <a:pt x="366952" y="9852"/>
                  <a:pt x="374427" y="22063"/>
                  <a:pt x="374427" y="35632"/>
                </a:cubicBezTo>
                <a:lnTo>
                  <a:pt x="374427" y="492210"/>
                </a:lnTo>
                <a:cubicBezTo>
                  <a:pt x="374427" y="505778"/>
                  <a:pt x="366952" y="517990"/>
                  <a:pt x="354720" y="524096"/>
                </a:cubicBezTo>
                <a:cubicBezTo>
                  <a:pt x="349963" y="526810"/>
                  <a:pt x="344527" y="527488"/>
                  <a:pt x="339091" y="527488"/>
                </a:cubicBezTo>
                <a:cubicBezTo>
                  <a:pt x="331616" y="527488"/>
                  <a:pt x="324141" y="525453"/>
                  <a:pt x="317345" y="520025"/>
                </a:cubicBezTo>
                <a:lnTo>
                  <a:pt x="201823" y="429795"/>
                </a:lnTo>
                <a:cubicBezTo>
                  <a:pt x="196387" y="431152"/>
                  <a:pt x="190951" y="431830"/>
                  <a:pt x="184835" y="431830"/>
                </a:cubicBezTo>
                <a:lnTo>
                  <a:pt x="68633" y="431830"/>
                </a:lnTo>
                <a:cubicBezTo>
                  <a:pt x="30579" y="431830"/>
                  <a:pt x="0" y="400623"/>
                  <a:pt x="0" y="362631"/>
                </a:cubicBezTo>
                <a:lnTo>
                  <a:pt x="0" y="161818"/>
                </a:lnTo>
                <a:cubicBezTo>
                  <a:pt x="0" y="123827"/>
                  <a:pt x="30579" y="93298"/>
                  <a:pt x="68633" y="93298"/>
                </a:cubicBezTo>
                <a:lnTo>
                  <a:pt x="184835" y="93298"/>
                </a:lnTo>
                <a:cubicBezTo>
                  <a:pt x="191630" y="93298"/>
                  <a:pt x="198426" y="94654"/>
                  <a:pt x="204542" y="96011"/>
                </a:cubicBezTo>
                <a:lnTo>
                  <a:pt x="317345" y="7816"/>
                </a:lnTo>
                <a:cubicBezTo>
                  <a:pt x="322782" y="3407"/>
                  <a:pt x="329067" y="863"/>
                  <a:pt x="335523" y="1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wheel-with-cogs_48698">
            <a:extLst>
              <a:ext uri="{FF2B5EF4-FFF2-40B4-BE49-F238E27FC236}">
                <a16:creationId xmlns:a16="http://schemas.microsoft.com/office/drawing/2014/main" id="{99B1F3EE-D32D-7446-3DA9-5137D251DF15}"/>
              </a:ext>
            </a:extLst>
          </p:cNvPr>
          <p:cNvSpPr/>
          <p:nvPr/>
        </p:nvSpPr>
        <p:spPr>
          <a:xfrm>
            <a:off x="3273750" y="4957444"/>
            <a:ext cx="226646" cy="226331"/>
          </a:xfrm>
          <a:custGeom>
            <a:avLst/>
            <a:gdLst>
              <a:gd name="T0" fmla="*/ 7722 w 7722"/>
              <a:gd name="T1" fmla="*/ 4718 h 7722"/>
              <a:gd name="T2" fmla="*/ 7722 w 7722"/>
              <a:gd name="T3" fmla="*/ 3167 h 7722"/>
              <a:gd name="T4" fmla="*/ 7600 w 7722"/>
              <a:gd name="T5" fmla="*/ 3045 h 7722"/>
              <a:gd name="T6" fmla="*/ 6396 w 7722"/>
              <a:gd name="T7" fmla="*/ 2481 h 7722"/>
              <a:gd name="T8" fmla="*/ 7168 w 7722"/>
              <a:gd name="T9" fmla="*/ 1708 h 7722"/>
              <a:gd name="T10" fmla="*/ 6072 w 7722"/>
              <a:gd name="T11" fmla="*/ 612 h 7722"/>
              <a:gd name="T12" fmla="*/ 5899 w 7722"/>
              <a:gd name="T13" fmla="*/ 612 h 7722"/>
              <a:gd name="T14" fmla="*/ 4677 w 7722"/>
              <a:gd name="T15" fmla="*/ 1079 h 7722"/>
              <a:gd name="T16" fmla="*/ 4677 w 7722"/>
              <a:gd name="T17" fmla="*/ 0 h 7722"/>
              <a:gd name="T18" fmla="*/ 3127 w 7722"/>
              <a:gd name="T19" fmla="*/ 0 h 7722"/>
              <a:gd name="T20" fmla="*/ 3004 w 7722"/>
              <a:gd name="T21" fmla="*/ 122 h 7722"/>
              <a:gd name="T22" fmla="*/ 2498 w 7722"/>
              <a:gd name="T23" fmla="*/ 1286 h 7722"/>
              <a:gd name="T24" fmla="*/ 1737 w 7722"/>
              <a:gd name="T25" fmla="*/ 525 h 7722"/>
              <a:gd name="T26" fmla="*/ 640 w 7722"/>
              <a:gd name="T27" fmla="*/ 1621 h 7722"/>
              <a:gd name="T28" fmla="*/ 640 w 7722"/>
              <a:gd name="T29" fmla="*/ 1794 h 7722"/>
              <a:gd name="T30" fmla="*/ 1065 w 7722"/>
              <a:gd name="T31" fmla="*/ 3004 h 7722"/>
              <a:gd name="T32" fmla="*/ 0 w 7722"/>
              <a:gd name="T33" fmla="*/ 3004 h 7722"/>
              <a:gd name="T34" fmla="*/ 0 w 7722"/>
              <a:gd name="T35" fmla="*/ 4555 h 7722"/>
              <a:gd name="T36" fmla="*/ 122 w 7722"/>
              <a:gd name="T37" fmla="*/ 4677 h 7722"/>
              <a:gd name="T38" fmla="*/ 1300 w 7722"/>
              <a:gd name="T39" fmla="*/ 5268 h 7722"/>
              <a:gd name="T40" fmla="*/ 554 w 7722"/>
              <a:gd name="T41" fmla="*/ 6014 h 7722"/>
              <a:gd name="T42" fmla="*/ 1650 w 7722"/>
              <a:gd name="T43" fmla="*/ 7111 h 7722"/>
              <a:gd name="T44" fmla="*/ 1823 w 7722"/>
              <a:gd name="T45" fmla="*/ 7111 h 7722"/>
              <a:gd name="T46" fmla="*/ 3045 w 7722"/>
              <a:gd name="T47" fmla="*/ 6654 h 7722"/>
              <a:gd name="T48" fmla="*/ 3045 w 7722"/>
              <a:gd name="T49" fmla="*/ 7722 h 7722"/>
              <a:gd name="T50" fmla="*/ 4595 w 7722"/>
              <a:gd name="T51" fmla="*/ 7722 h 7722"/>
              <a:gd name="T52" fmla="*/ 4718 w 7722"/>
              <a:gd name="T53" fmla="*/ 7600 h 7722"/>
              <a:gd name="T54" fmla="*/ 5210 w 7722"/>
              <a:gd name="T55" fmla="*/ 6422 h 7722"/>
              <a:gd name="T56" fmla="*/ 5985 w 7722"/>
              <a:gd name="T57" fmla="*/ 7197 h 7722"/>
              <a:gd name="T58" fmla="*/ 7082 w 7722"/>
              <a:gd name="T59" fmla="*/ 6101 h 7722"/>
              <a:gd name="T60" fmla="*/ 7082 w 7722"/>
              <a:gd name="T61" fmla="*/ 5928 h 7722"/>
              <a:gd name="T62" fmla="*/ 6616 w 7722"/>
              <a:gd name="T63" fmla="*/ 4718 h 7722"/>
              <a:gd name="T64" fmla="*/ 7600 w 7722"/>
              <a:gd name="T65" fmla="*/ 4718 h 7722"/>
              <a:gd name="T66" fmla="*/ 3841 w 7722"/>
              <a:gd name="T67" fmla="*/ 5595 h 7722"/>
              <a:gd name="T68" fmla="*/ 3841 w 7722"/>
              <a:gd name="T69" fmla="*/ 2127 h 7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22" h="7722">
                <a:moveTo>
                  <a:pt x="7600" y="4718"/>
                </a:moveTo>
                <a:lnTo>
                  <a:pt x="7722" y="4718"/>
                </a:lnTo>
                <a:lnTo>
                  <a:pt x="7722" y="4595"/>
                </a:lnTo>
                <a:lnTo>
                  <a:pt x="7722" y="3167"/>
                </a:lnTo>
                <a:lnTo>
                  <a:pt x="7722" y="3045"/>
                </a:lnTo>
                <a:lnTo>
                  <a:pt x="7600" y="3045"/>
                </a:lnTo>
                <a:lnTo>
                  <a:pt x="6628" y="3045"/>
                </a:lnTo>
                <a:cubicBezTo>
                  <a:pt x="6571" y="2849"/>
                  <a:pt x="6493" y="2660"/>
                  <a:pt x="6396" y="2481"/>
                </a:cubicBezTo>
                <a:lnTo>
                  <a:pt x="7082" y="1794"/>
                </a:lnTo>
                <a:lnTo>
                  <a:pt x="7168" y="1708"/>
                </a:lnTo>
                <a:lnTo>
                  <a:pt x="7082" y="1621"/>
                </a:lnTo>
                <a:lnTo>
                  <a:pt x="6072" y="612"/>
                </a:lnTo>
                <a:lnTo>
                  <a:pt x="5985" y="525"/>
                </a:lnTo>
                <a:lnTo>
                  <a:pt x="5899" y="612"/>
                </a:lnTo>
                <a:lnTo>
                  <a:pt x="5210" y="1300"/>
                </a:lnTo>
                <a:cubicBezTo>
                  <a:pt x="5040" y="1209"/>
                  <a:pt x="4861" y="1135"/>
                  <a:pt x="4677" y="1079"/>
                </a:cubicBezTo>
                <a:lnTo>
                  <a:pt x="4677" y="122"/>
                </a:lnTo>
                <a:lnTo>
                  <a:pt x="4677" y="0"/>
                </a:lnTo>
                <a:lnTo>
                  <a:pt x="4555" y="0"/>
                </a:lnTo>
                <a:lnTo>
                  <a:pt x="3127" y="0"/>
                </a:lnTo>
                <a:lnTo>
                  <a:pt x="3004" y="0"/>
                </a:lnTo>
                <a:lnTo>
                  <a:pt x="3004" y="122"/>
                </a:lnTo>
                <a:lnTo>
                  <a:pt x="3004" y="1080"/>
                </a:lnTo>
                <a:cubicBezTo>
                  <a:pt x="2829" y="1132"/>
                  <a:pt x="2660" y="1201"/>
                  <a:pt x="2498" y="1286"/>
                </a:cubicBezTo>
                <a:lnTo>
                  <a:pt x="1823" y="612"/>
                </a:lnTo>
                <a:lnTo>
                  <a:pt x="1737" y="525"/>
                </a:lnTo>
                <a:lnTo>
                  <a:pt x="1650" y="612"/>
                </a:lnTo>
                <a:lnTo>
                  <a:pt x="640" y="1621"/>
                </a:lnTo>
                <a:lnTo>
                  <a:pt x="554" y="1708"/>
                </a:lnTo>
                <a:lnTo>
                  <a:pt x="640" y="1794"/>
                </a:lnTo>
                <a:lnTo>
                  <a:pt x="1300" y="2454"/>
                </a:lnTo>
                <a:cubicBezTo>
                  <a:pt x="1203" y="2630"/>
                  <a:pt x="1124" y="2814"/>
                  <a:pt x="1065" y="3004"/>
                </a:cubicBezTo>
                <a:lnTo>
                  <a:pt x="122" y="3004"/>
                </a:lnTo>
                <a:lnTo>
                  <a:pt x="0" y="3004"/>
                </a:lnTo>
                <a:lnTo>
                  <a:pt x="0" y="3127"/>
                </a:lnTo>
                <a:lnTo>
                  <a:pt x="0" y="4555"/>
                </a:lnTo>
                <a:lnTo>
                  <a:pt x="0" y="4677"/>
                </a:lnTo>
                <a:lnTo>
                  <a:pt x="122" y="4677"/>
                </a:lnTo>
                <a:lnTo>
                  <a:pt x="1053" y="4677"/>
                </a:lnTo>
                <a:cubicBezTo>
                  <a:pt x="1113" y="4882"/>
                  <a:pt x="1196" y="5080"/>
                  <a:pt x="1300" y="5268"/>
                </a:cubicBezTo>
                <a:lnTo>
                  <a:pt x="640" y="5928"/>
                </a:lnTo>
                <a:lnTo>
                  <a:pt x="554" y="6014"/>
                </a:lnTo>
                <a:lnTo>
                  <a:pt x="640" y="6101"/>
                </a:lnTo>
                <a:lnTo>
                  <a:pt x="1650" y="7111"/>
                </a:lnTo>
                <a:lnTo>
                  <a:pt x="1737" y="7197"/>
                </a:lnTo>
                <a:lnTo>
                  <a:pt x="1823" y="7111"/>
                </a:lnTo>
                <a:lnTo>
                  <a:pt x="2498" y="6436"/>
                </a:lnTo>
                <a:cubicBezTo>
                  <a:pt x="2672" y="6527"/>
                  <a:pt x="2855" y="6600"/>
                  <a:pt x="3045" y="6654"/>
                </a:cubicBezTo>
                <a:lnTo>
                  <a:pt x="3045" y="7600"/>
                </a:lnTo>
                <a:lnTo>
                  <a:pt x="3045" y="7722"/>
                </a:lnTo>
                <a:lnTo>
                  <a:pt x="3167" y="7722"/>
                </a:lnTo>
                <a:lnTo>
                  <a:pt x="4595" y="7722"/>
                </a:lnTo>
                <a:lnTo>
                  <a:pt x="4718" y="7722"/>
                </a:lnTo>
                <a:lnTo>
                  <a:pt x="4718" y="7600"/>
                </a:lnTo>
                <a:lnTo>
                  <a:pt x="4718" y="6630"/>
                </a:lnTo>
                <a:cubicBezTo>
                  <a:pt x="4888" y="6576"/>
                  <a:pt x="5053" y="6507"/>
                  <a:pt x="5210" y="6422"/>
                </a:cubicBezTo>
                <a:lnTo>
                  <a:pt x="5899" y="7110"/>
                </a:lnTo>
                <a:lnTo>
                  <a:pt x="5985" y="7197"/>
                </a:lnTo>
                <a:lnTo>
                  <a:pt x="6072" y="7110"/>
                </a:lnTo>
                <a:lnTo>
                  <a:pt x="7082" y="6101"/>
                </a:lnTo>
                <a:lnTo>
                  <a:pt x="7168" y="6014"/>
                </a:lnTo>
                <a:lnTo>
                  <a:pt x="7082" y="5928"/>
                </a:lnTo>
                <a:lnTo>
                  <a:pt x="6396" y="5242"/>
                </a:lnTo>
                <a:cubicBezTo>
                  <a:pt x="6486" y="5074"/>
                  <a:pt x="6560" y="4898"/>
                  <a:pt x="6616" y="4718"/>
                </a:cubicBezTo>
                <a:lnTo>
                  <a:pt x="7600" y="4718"/>
                </a:lnTo>
                <a:lnTo>
                  <a:pt x="7600" y="4718"/>
                </a:lnTo>
                <a:close/>
                <a:moveTo>
                  <a:pt x="5575" y="3861"/>
                </a:moveTo>
                <a:cubicBezTo>
                  <a:pt x="5575" y="4817"/>
                  <a:pt x="4797" y="5595"/>
                  <a:pt x="3841" y="5595"/>
                </a:cubicBezTo>
                <a:cubicBezTo>
                  <a:pt x="2885" y="5595"/>
                  <a:pt x="2107" y="4817"/>
                  <a:pt x="2107" y="3861"/>
                </a:cubicBezTo>
                <a:cubicBezTo>
                  <a:pt x="2107" y="2905"/>
                  <a:pt x="2885" y="2127"/>
                  <a:pt x="3841" y="2127"/>
                </a:cubicBezTo>
                <a:cubicBezTo>
                  <a:pt x="4797" y="2127"/>
                  <a:pt x="5575" y="2905"/>
                  <a:pt x="5575" y="3861"/>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40">
            <a:extLst>
              <a:ext uri="{FF2B5EF4-FFF2-40B4-BE49-F238E27FC236}">
                <a16:creationId xmlns:a16="http://schemas.microsoft.com/office/drawing/2014/main" id="{C8306E89-E5DE-2937-14AB-F8197B230DC6}"/>
              </a:ext>
            </a:extLst>
          </p:cNvPr>
          <p:cNvSpPr/>
          <p:nvPr/>
        </p:nvSpPr>
        <p:spPr>
          <a:xfrm>
            <a:off x="778422" y="1087126"/>
            <a:ext cx="4677192" cy="1446550"/>
          </a:xfrm>
          <a:prstGeom prst="rect">
            <a:avLst/>
          </a:prstGeom>
        </p:spPr>
        <p:txBody>
          <a:bodyPr wrap="square">
            <a:spAutoFit/>
          </a:bodyPr>
          <a:lstStyle/>
          <a:p>
            <a:r>
              <a:rPr lang="en-US" sz="8800" b="1" spc="-300" dirty="0">
                <a:ln w="34925">
                  <a:gradFill>
                    <a:gsLst>
                      <a:gs pos="0">
                        <a:schemeClr val="accent2"/>
                      </a:gs>
                      <a:gs pos="80000">
                        <a:schemeClr val="accent1">
                          <a:alpha val="0"/>
                        </a:schemeClr>
                      </a:gs>
                    </a:gsLst>
                    <a:lin ang="4500000" scaled="0"/>
                  </a:gradFill>
                </a:ln>
                <a:noFill/>
                <a:latin typeface="+mj-lt"/>
              </a:rPr>
              <a:t>04</a:t>
            </a:r>
            <a:endParaRPr lang="en-US" sz="8800" spc="-300" dirty="0">
              <a:ln w="34925">
                <a:gradFill>
                  <a:gsLst>
                    <a:gs pos="0">
                      <a:schemeClr val="accent2"/>
                    </a:gs>
                    <a:gs pos="80000">
                      <a:schemeClr val="accent1">
                        <a:alpha val="0"/>
                      </a:schemeClr>
                    </a:gs>
                  </a:gsLst>
                  <a:lin ang="4500000" scaled="0"/>
                </a:gradFill>
              </a:ln>
              <a:noFill/>
              <a:latin typeface="+mj-lt"/>
            </a:endParaRPr>
          </a:p>
        </p:txBody>
      </p:sp>
    </p:spTree>
    <p:extLst>
      <p:ext uri="{BB962C8B-B14F-4D97-AF65-F5344CB8AC3E}">
        <p14:creationId xmlns:p14="http://schemas.microsoft.com/office/powerpoint/2010/main" val="2241861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158D1965-B412-9AFC-2D44-6BF68D4271D5}"/>
              </a:ext>
            </a:extLst>
          </p:cNvPr>
          <p:cNvGrpSpPr/>
          <p:nvPr/>
        </p:nvGrpSpPr>
        <p:grpSpPr>
          <a:xfrm>
            <a:off x="11538795" y="534191"/>
            <a:ext cx="226645" cy="83345"/>
            <a:chOff x="11262365" y="460223"/>
            <a:chExt cx="226645" cy="83345"/>
          </a:xfrm>
        </p:grpSpPr>
        <p:cxnSp>
          <p:nvCxnSpPr>
            <p:cNvPr id="25" name="直接连接符 24">
              <a:extLst>
                <a:ext uri="{FF2B5EF4-FFF2-40B4-BE49-F238E27FC236}">
                  <a16:creationId xmlns:a16="http://schemas.microsoft.com/office/drawing/2014/main" id="{50948135-92B0-D904-1B1A-98E9FF624E3C}"/>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6" name="直接连接符 25">
              <a:extLst>
                <a:ext uri="{FF2B5EF4-FFF2-40B4-BE49-F238E27FC236}">
                  <a16:creationId xmlns:a16="http://schemas.microsoft.com/office/drawing/2014/main" id="{09630AA8-C4DC-D7DB-AA13-68074511CB7D}"/>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27" name="observation-tool_18366">
            <a:extLst>
              <a:ext uri="{FF2B5EF4-FFF2-40B4-BE49-F238E27FC236}">
                <a16:creationId xmlns:a16="http://schemas.microsoft.com/office/drawing/2014/main" id="{528A8C35-064C-6451-025C-7DFB01A48C1F}"/>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文本框 27">
            <a:extLst>
              <a:ext uri="{FF2B5EF4-FFF2-40B4-BE49-F238E27FC236}">
                <a16:creationId xmlns:a16="http://schemas.microsoft.com/office/drawing/2014/main" id="{D93A954C-4104-71CF-52F4-684A70CD3141}"/>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30" name="标题 1">
            <a:extLst>
              <a:ext uri="{FF2B5EF4-FFF2-40B4-BE49-F238E27FC236}">
                <a16:creationId xmlns:a16="http://schemas.microsoft.com/office/drawing/2014/main" id="{07BC9F5D-70A2-241E-8D43-70FAFAB6EEEF}"/>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2" name="Teardrop 12">
            <a:extLst>
              <a:ext uri="{FF2B5EF4-FFF2-40B4-BE49-F238E27FC236}">
                <a16:creationId xmlns:a16="http://schemas.microsoft.com/office/drawing/2014/main" id="{36B914D7-7C37-E3E1-E987-C2C5CD3B99C4}"/>
              </a:ext>
            </a:extLst>
          </p:cNvPr>
          <p:cNvSpPr/>
          <p:nvPr/>
        </p:nvSpPr>
        <p:spPr>
          <a:xfrm rot="8100000" flipH="1">
            <a:off x="4232831" y="2871168"/>
            <a:ext cx="1537845" cy="1537846"/>
          </a:xfrm>
          <a:prstGeom prst="teardrop">
            <a:avLst/>
          </a:prstGeom>
          <a:noFill/>
          <a:ln w="190500">
            <a:solidFill>
              <a:schemeClr val="accent1">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ardrop 8">
            <a:extLst>
              <a:ext uri="{FF2B5EF4-FFF2-40B4-BE49-F238E27FC236}">
                <a16:creationId xmlns:a16="http://schemas.microsoft.com/office/drawing/2014/main" id="{DACCD365-8974-90D5-A37A-4A01B93625FE}"/>
              </a:ext>
            </a:extLst>
          </p:cNvPr>
          <p:cNvSpPr/>
          <p:nvPr/>
        </p:nvSpPr>
        <p:spPr>
          <a:xfrm rot="13500000">
            <a:off x="6421323" y="2871168"/>
            <a:ext cx="1537845" cy="1537846"/>
          </a:xfrm>
          <a:prstGeom prst="teardrop">
            <a:avLst/>
          </a:prstGeom>
          <a:noFill/>
          <a:ln w="190500">
            <a:solidFill>
              <a:schemeClr val="accent1">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ardrop 9">
            <a:extLst>
              <a:ext uri="{FF2B5EF4-FFF2-40B4-BE49-F238E27FC236}">
                <a16:creationId xmlns:a16="http://schemas.microsoft.com/office/drawing/2014/main" id="{75D02897-3EFA-29AB-D8E5-D6421344E07F}"/>
              </a:ext>
            </a:extLst>
          </p:cNvPr>
          <p:cNvSpPr/>
          <p:nvPr/>
        </p:nvSpPr>
        <p:spPr>
          <a:xfrm rot="8100000">
            <a:off x="5327077" y="1785044"/>
            <a:ext cx="1537846" cy="1537845"/>
          </a:xfrm>
          <a:prstGeom prst="teardrop">
            <a:avLst/>
          </a:prstGeom>
          <a:noFill/>
          <a:ln w="190500">
            <a:gradFill>
              <a:gsLst>
                <a:gs pos="0">
                  <a:schemeClr val="accent1">
                    <a:lumMod val="80000"/>
                    <a:lumOff val="20000"/>
                  </a:schemeClr>
                </a:gs>
                <a:gs pos="100000">
                  <a:schemeClr val="accent2">
                    <a:lumMod val="90000"/>
                    <a:lumOff val="10000"/>
                  </a:schemeClr>
                </a:gs>
              </a:gsLst>
              <a:lin ang="7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ardrop 10">
            <a:extLst>
              <a:ext uri="{FF2B5EF4-FFF2-40B4-BE49-F238E27FC236}">
                <a16:creationId xmlns:a16="http://schemas.microsoft.com/office/drawing/2014/main" id="{8C228372-403B-5EDC-5524-5D5B7140FD4E}"/>
              </a:ext>
            </a:extLst>
          </p:cNvPr>
          <p:cNvSpPr/>
          <p:nvPr/>
        </p:nvSpPr>
        <p:spPr>
          <a:xfrm rot="13500000" flipV="1">
            <a:off x="5327077" y="3955484"/>
            <a:ext cx="1537846" cy="1537845"/>
          </a:xfrm>
          <a:prstGeom prst="teardrop">
            <a:avLst/>
          </a:prstGeom>
          <a:noFill/>
          <a:ln w="190500">
            <a:gradFill>
              <a:gsLst>
                <a:gs pos="0">
                  <a:schemeClr val="accent1">
                    <a:lumMod val="80000"/>
                    <a:lumOff val="20000"/>
                  </a:schemeClr>
                </a:gs>
                <a:gs pos="100000">
                  <a:schemeClr val="accent2">
                    <a:lumMod val="90000"/>
                    <a:lumOff val="10000"/>
                  </a:schemeClr>
                </a:gs>
              </a:gsLst>
              <a:lin ang="7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88;p30">
            <a:extLst>
              <a:ext uri="{FF2B5EF4-FFF2-40B4-BE49-F238E27FC236}">
                <a16:creationId xmlns:a16="http://schemas.microsoft.com/office/drawing/2014/main" id="{3AA09EA4-38D7-DC51-9762-1CC45A69DCE1}"/>
              </a:ext>
            </a:extLst>
          </p:cNvPr>
          <p:cNvSpPr txBox="1"/>
          <p:nvPr/>
        </p:nvSpPr>
        <p:spPr>
          <a:xfrm>
            <a:off x="8716948" y="2478872"/>
            <a:ext cx="3048491" cy="1200288"/>
          </a:xfrm>
          <a:prstGeom prst="rect">
            <a:avLst/>
          </a:prstGeom>
          <a:noFill/>
          <a:ln>
            <a:noFill/>
          </a:ln>
        </p:spPr>
        <p:txBody>
          <a:bodyPr spcFirstLastPara="1" wrap="square" lIns="91425" tIns="45700" rIns="91425" bIns="45700" anchor="t" anchorCtr="0">
            <a:spAutoFit/>
          </a:bodyPr>
          <a:lstStyle/>
          <a:p>
            <a:pPr marL="0" marR="0" lvl="0" indent="0" rtl="0">
              <a:lnSpc>
                <a:spcPct val="150000"/>
              </a:lnSpc>
              <a:spcBef>
                <a:spcPts val="0"/>
              </a:spcBef>
              <a:spcAft>
                <a:spcPts val="0"/>
              </a:spcAft>
              <a:buNone/>
            </a:pPr>
            <a:r>
              <a:rPr lang="en-US" sz="1200" dirty="0">
                <a:latin typeface="+mj-ea"/>
                <a:ea typeface="+mj-ea"/>
                <a:cs typeface="DM Sans Light"/>
                <a:sym typeface="DM Sans Light"/>
              </a:rPr>
              <a:t>Customers face issues like high cross - regional order fulfillment costs (more than 8% of revenue compared to the industry best of ≤4%)</a:t>
            </a:r>
          </a:p>
        </p:txBody>
      </p:sp>
      <p:sp>
        <p:nvSpPr>
          <p:cNvPr id="7" name="TextBox 13">
            <a:extLst>
              <a:ext uri="{FF2B5EF4-FFF2-40B4-BE49-F238E27FC236}">
                <a16:creationId xmlns:a16="http://schemas.microsoft.com/office/drawing/2014/main" id="{BB3E7A48-A0E1-F02F-B954-5207148BBD67}"/>
              </a:ext>
            </a:extLst>
          </p:cNvPr>
          <p:cNvSpPr txBox="1"/>
          <p:nvPr/>
        </p:nvSpPr>
        <p:spPr>
          <a:xfrm>
            <a:off x="8716949" y="2063784"/>
            <a:ext cx="4157222" cy="430887"/>
          </a:xfrm>
          <a:prstGeom prst="rect">
            <a:avLst/>
          </a:prstGeom>
          <a:noFill/>
        </p:spPr>
        <p:txBody>
          <a:bodyPr wrap="square" rtlCol="0">
            <a:spAutoFit/>
          </a:bodyPr>
          <a:lstStyle/>
          <a:p>
            <a:r>
              <a:rPr lang="en-GB" sz="2200" dirty="0">
                <a:solidFill>
                  <a:schemeClr val="accent1">
                    <a:lumMod val="60000"/>
                    <a:lumOff val="40000"/>
                  </a:schemeClr>
                </a:solidFill>
                <a:latin typeface="+mj-lt"/>
                <a:ea typeface="Noto Sans Medium" panose="020B0502040504020204" pitchFamily="34" charset="0"/>
                <a:cs typeface="Poppins Regular" panose="00000500000000000000" pitchFamily="2" charset="0"/>
              </a:rPr>
              <a:t>Customer Pain Points</a:t>
            </a:r>
          </a:p>
        </p:txBody>
      </p:sp>
      <p:sp>
        <p:nvSpPr>
          <p:cNvPr id="8" name="Google Shape;88;p30">
            <a:extLst>
              <a:ext uri="{FF2B5EF4-FFF2-40B4-BE49-F238E27FC236}">
                <a16:creationId xmlns:a16="http://schemas.microsoft.com/office/drawing/2014/main" id="{89A79084-D615-025E-5638-2600DB847D2E}"/>
              </a:ext>
            </a:extLst>
          </p:cNvPr>
          <p:cNvSpPr txBox="1"/>
          <p:nvPr/>
        </p:nvSpPr>
        <p:spPr>
          <a:xfrm flipH="1">
            <a:off x="626887" y="2478872"/>
            <a:ext cx="2860068" cy="1200288"/>
          </a:xfrm>
          <a:prstGeom prst="rect">
            <a:avLst/>
          </a:prstGeom>
          <a:noFill/>
          <a:ln>
            <a:noFill/>
          </a:ln>
        </p:spPr>
        <p:txBody>
          <a:bodyPr spcFirstLastPara="1" wrap="square" lIns="91425" tIns="45700" rIns="91425" bIns="45700" anchor="t" anchorCtr="0">
            <a:spAutoFit/>
          </a:bodyPr>
          <a:lstStyle/>
          <a:p>
            <a:pPr marL="0" marR="0" lvl="0" indent="0" rtl="0">
              <a:lnSpc>
                <a:spcPct val="150000"/>
              </a:lnSpc>
              <a:spcBef>
                <a:spcPts val="0"/>
              </a:spcBef>
              <a:spcAft>
                <a:spcPts val="0"/>
              </a:spcAft>
              <a:buNone/>
            </a:pPr>
            <a:r>
              <a:rPr lang="en-US" sz="1200" dirty="0">
                <a:latin typeface="+mj-ea"/>
                <a:ea typeface="+mj-ea"/>
                <a:cs typeface="DM Sans Light"/>
                <a:sym typeface="DM Sans Light"/>
              </a:rPr>
              <a:t>The sales strategy is primarily targeted at international B2B customers, specifically the procurement</a:t>
            </a:r>
          </a:p>
        </p:txBody>
      </p:sp>
      <p:sp>
        <p:nvSpPr>
          <p:cNvPr id="9" name="TextBox 15">
            <a:extLst>
              <a:ext uri="{FF2B5EF4-FFF2-40B4-BE49-F238E27FC236}">
                <a16:creationId xmlns:a16="http://schemas.microsoft.com/office/drawing/2014/main" id="{AF536265-4ABD-6BEF-5A50-73E6913F2A4E}"/>
              </a:ext>
            </a:extLst>
          </p:cNvPr>
          <p:cNvSpPr txBox="1"/>
          <p:nvPr/>
        </p:nvSpPr>
        <p:spPr>
          <a:xfrm flipH="1">
            <a:off x="626886" y="2063784"/>
            <a:ext cx="3824463" cy="430887"/>
          </a:xfrm>
          <a:prstGeom prst="rect">
            <a:avLst/>
          </a:prstGeom>
          <a:noFill/>
        </p:spPr>
        <p:txBody>
          <a:bodyPr wrap="square" rtlCol="0">
            <a:spAutoFit/>
          </a:bodyPr>
          <a:lstStyle/>
          <a:p>
            <a:r>
              <a:rPr lang="en-GB" sz="2200" dirty="0">
                <a:solidFill>
                  <a:schemeClr val="accent1">
                    <a:lumMod val="60000"/>
                    <a:lumOff val="40000"/>
                  </a:schemeClr>
                </a:solidFill>
                <a:latin typeface="+mj-lt"/>
                <a:ea typeface="Noto Sans Medium" panose="020B0502040504020204" pitchFamily="34" charset="0"/>
                <a:cs typeface="Poppins Regular" panose="00000500000000000000" pitchFamily="2" charset="0"/>
              </a:rPr>
              <a:t>International</a:t>
            </a:r>
          </a:p>
        </p:txBody>
      </p:sp>
      <p:sp>
        <p:nvSpPr>
          <p:cNvPr id="10" name="Google Shape;88;p30">
            <a:extLst>
              <a:ext uri="{FF2B5EF4-FFF2-40B4-BE49-F238E27FC236}">
                <a16:creationId xmlns:a16="http://schemas.microsoft.com/office/drawing/2014/main" id="{DFD0C16A-1995-80F4-667F-23EB5F4421A5}"/>
              </a:ext>
            </a:extLst>
          </p:cNvPr>
          <p:cNvSpPr txBox="1"/>
          <p:nvPr/>
        </p:nvSpPr>
        <p:spPr>
          <a:xfrm rot="10800000" flipV="1">
            <a:off x="8716949" y="4862612"/>
            <a:ext cx="2860068" cy="923289"/>
          </a:xfrm>
          <a:prstGeom prst="rect">
            <a:avLst/>
          </a:prstGeom>
          <a:noFill/>
          <a:ln>
            <a:noFill/>
          </a:ln>
        </p:spPr>
        <p:txBody>
          <a:bodyPr spcFirstLastPara="1" wrap="square" lIns="91425" tIns="45700" rIns="91425" bIns="45700" anchor="t" anchorCtr="0">
            <a:spAutoFit/>
          </a:bodyPr>
          <a:lstStyle/>
          <a:p>
            <a:pPr marL="0" marR="0" lvl="0" indent="0" rtl="0">
              <a:lnSpc>
                <a:spcPct val="150000"/>
              </a:lnSpc>
              <a:spcBef>
                <a:spcPts val="0"/>
              </a:spcBef>
              <a:spcAft>
                <a:spcPts val="0"/>
              </a:spcAft>
              <a:buNone/>
            </a:pPr>
            <a:r>
              <a:rPr lang="en-US" sz="1200" dirty="0">
                <a:latin typeface="+mj-ea"/>
                <a:ea typeface="+mj-ea"/>
                <a:cs typeface="DM Sans Light"/>
                <a:sym typeface="DM Sans Light"/>
              </a:rPr>
              <a:t>and ESG audit non - compliance with potential EU EPR fines of €35k/year.</a:t>
            </a:r>
          </a:p>
        </p:txBody>
      </p:sp>
      <p:sp>
        <p:nvSpPr>
          <p:cNvPr id="11" name="TextBox 17">
            <a:extLst>
              <a:ext uri="{FF2B5EF4-FFF2-40B4-BE49-F238E27FC236}">
                <a16:creationId xmlns:a16="http://schemas.microsoft.com/office/drawing/2014/main" id="{2DF39903-CFB9-E009-DB93-DF5F5309C391}"/>
              </a:ext>
            </a:extLst>
          </p:cNvPr>
          <p:cNvSpPr txBox="1"/>
          <p:nvPr/>
        </p:nvSpPr>
        <p:spPr>
          <a:xfrm rot="10800000" flipV="1">
            <a:off x="8716948" y="4372503"/>
            <a:ext cx="3271851" cy="430887"/>
          </a:xfrm>
          <a:prstGeom prst="rect">
            <a:avLst/>
          </a:prstGeom>
          <a:noFill/>
        </p:spPr>
        <p:txBody>
          <a:bodyPr wrap="square" rtlCol="0">
            <a:spAutoFit/>
          </a:bodyPr>
          <a:lstStyle/>
          <a:p>
            <a:r>
              <a:rPr lang="en-GB" sz="2200" dirty="0">
                <a:solidFill>
                  <a:schemeClr val="accent1">
                    <a:lumMod val="60000"/>
                    <a:lumOff val="40000"/>
                  </a:schemeClr>
                </a:solidFill>
                <a:latin typeface="+mj-lt"/>
                <a:ea typeface="Noto Sans Medium" panose="020B0502040504020204" pitchFamily="34" charset="0"/>
                <a:cs typeface="Poppins Regular" panose="00000500000000000000" pitchFamily="2" charset="0"/>
              </a:rPr>
              <a:t>Target Audience</a:t>
            </a:r>
          </a:p>
        </p:txBody>
      </p:sp>
      <p:sp>
        <p:nvSpPr>
          <p:cNvPr id="12" name="Google Shape;88;p30">
            <a:extLst>
              <a:ext uri="{FF2B5EF4-FFF2-40B4-BE49-F238E27FC236}">
                <a16:creationId xmlns:a16="http://schemas.microsoft.com/office/drawing/2014/main" id="{D32CB141-0530-E68B-7F8A-C82B8AB393E8}"/>
              </a:ext>
            </a:extLst>
          </p:cNvPr>
          <p:cNvSpPr txBox="1"/>
          <p:nvPr/>
        </p:nvSpPr>
        <p:spPr>
          <a:xfrm flipH="1">
            <a:off x="626887" y="4724113"/>
            <a:ext cx="2860068" cy="1200288"/>
          </a:xfrm>
          <a:prstGeom prst="rect">
            <a:avLst/>
          </a:prstGeom>
          <a:noFill/>
          <a:ln>
            <a:noFill/>
          </a:ln>
        </p:spPr>
        <p:txBody>
          <a:bodyPr spcFirstLastPara="1" wrap="square" lIns="91425" tIns="45700" rIns="91425" bIns="45700" anchor="t" anchorCtr="0">
            <a:spAutoFit/>
          </a:bodyPr>
          <a:lstStyle/>
          <a:p>
            <a:pPr marL="0" marR="0" lvl="0" indent="0" rtl="0">
              <a:lnSpc>
                <a:spcPct val="150000"/>
              </a:lnSpc>
              <a:spcBef>
                <a:spcPts val="0"/>
              </a:spcBef>
              <a:spcAft>
                <a:spcPts val="0"/>
              </a:spcAft>
              <a:buNone/>
            </a:pPr>
            <a:r>
              <a:rPr lang="en-US" sz="1200" dirty="0">
                <a:latin typeface="+mj-ea"/>
                <a:ea typeface="+mj-ea"/>
                <a:cs typeface="DM Sans Light"/>
                <a:sym typeface="DM Sans Light"/>
              </a:rPr>
              <a:t>These customers are crucial for achieving the goal of locking in POC or annual prepaid contracts worth at least $1.2M ARR.</a:t>
            </a:r>
          </a:p>
        </p:txBody>
      </p:sp>
      <p:sp>
        <p:nvSpPr>
          <p:cNvPr id="13" name="TextBox 19">
            <a:extLst>
              <a:ext uri="{FF2B5EF4-FFF2-40B4-BE49-F238E27FC236}">
                <a16:creationId xmlns:a16="http://schemas.microsoft.com/office/drawing/2014/main" id="{3252C4F8-DBFF-2E75-DE62-083A0183C094}"/>
              </a:ext>
            </a:extLst>
          </p:cNvPr>
          <p:cNvSpPr txBox="1"/>
          <p:nvPr/>
        </p:nvSpPr>
        <p:spPr>
          <a:xfrm flipH="1">
            <a:off x="626886" y="4372504"/>
            <a:ext cx="2783063" cy="430887"/>
          </a:xfrm>
          <a:prstGeom prst="rect">
            <a:avLst/>
          </a:prstGeom>
          <a:noFill/>
        </p:spPr>
        <p:txBody>
          <a:bodyPr wrap="square" rtlCol="0">
            <a:spAutoFit/>
          </a:bodyPr>
          <a:lstStyle/>
          <a:p>
            <a:r>
              <a:rPr lang="en-GB" sz="2200">
                <a:solidFill>
                  <a:schemeClr val="accent1">
                    <a:lumMod val="60000"/>
                    <a:lumOff val="40000"/>
                  </a:schemeClr>
                </a:solidFill>
                <a:latin typeface="+mj-lt"/>
                <a:ea typeface="Noto Sans Medium" panose="020B0502040504020204" pitchFamily="34" charset="0"/>
                <a:cs typeface="Poppins Regular" panose="00000500000000000000" pitchFamily="2" charset="0"/>
              </a:rPr>
              <a:t>Market Scope</a:t>
            </a:r>
            <a:endParaRPr lang="en-GB" sz="2200" dirty="0">
              <a:solidFill>
                <a:schemeClr val="accent1">
                  <a:lumMod val="60000"/>
                  <a:lumOff val="40000"/>
                </a:schemeClr>
              </a:solidFill>
              <a:latin typeface="+mj-lt"/>
              <a:ea typeface="Noto Sans Medium" panose="020B0502040504020204" pitchFamily="34" charset="0"/>
              <a:cs typeface="Poppins Regular" panose="00000500000000000000" pitchFamily="2" charset="0"/>
            </a:endParaRPr>
          </a:p>
        </p:txBody>
      </p:sp>
      <p:sp>
        <p:nvSpPr>
          <p:cNvPr id="14" name="Freeform 126">
            <a:extLst>
              <a:ext uri="{FF2B5EF4-FFF2-40B4-BE49-F238E27FC236}">
                <a16:creationId xmlns:a16="http://schemas.microsoft.com/office/drawing/2014/main" id="{9E85E5B1-38A7-CA18-C3CE-9C2374960EFB}"/>
              </a:ext>
            </a:extLst>
          </p:cNvPr>
          <p:cNvSpPr>
            <a:spLocks noChangeAspect="1" noEditPoints="1"/>
          </p:cNvSpPr>
          <p:nvPr/>
        </p:nvSpPr>
        <p:spPr bwMode="auto">
          <a:xfrm flipH="1">
            <a:off x="5847443" y="2303847"/>
            <a:ext cx="497114" cy="500239"/>
          </a:xfrm>
          <a:custGeom>
            <a:avLst/>
            <a:gdLst>
              <a:gd name="T0" fmla="*/ 25 w 159"/>
              <a:gd name="T1" fmla="*/ 75 h 160"/>
              <a:gd name="T2" fmla="*/ 28 w 159"/>
              <a:gd name="T3" fmla="*/ 80 h 160"/>
              <a:gd name="T4" fmla="*/ 25 w 159"/>
              <a:gd name="T5" fmla="*/ 86 h 160"/>
              <a:gd name="T6" fmla="*/ 19 w 159"/>
              <a:gd name="T7" fmla="*/ 88 h 160"/>
              <a:gd name="T8" fmla="*/ 13 w 159"/>
              <a:gd name="T9" fmla="*/ 83 h 160"/>
              <a:gd name="T10" fmla="*/ 13 w 159"/>
              <a:gd name="T11" fmla="*/ 79 h 160"/>
              <a:gd name="T12" fmla="*/ 17 w 159"/>
              <a:gd name="T13" fmla="*/ 73 h 160"/>
              <a:gd name="T14" fmla="*/ 22 w 159"/>
              <a:gd name="T15" fmla="*/ 73 h 160"/>
              <a:gd name="T16" fmla="*/ 5 w 159"/>
              <a:gd name="T17" fmla="*/ 11 h 160"/>
              <a:gd name="T18" fmla="*/ 0 w 159"/>
              <a:gd name="T19" fmla="*/ 16 h 160"/>
              <a:gd name="T20" fmla="*/ 0 w 159"/>
              <a:gd name="T21" fmla="*/ 94 h 160"/>
              <a:gd name="T22" fmla="*/ 5 w 159"/>
              <a:gd name="T23" fmla="*/ 100 h 160"/>
              <a:gd name="T24" fmla="*/ 32 w 159"/>
              <a:gd name="T25" fmla="*/ 101 h 160"/>
              <a:gd name="T26" fmla="*/ 38 w 159"/>
              <a:gd name="T27" fmla="*/ 98 h 160"/>
              <a:gd name="T28" fmla="*/ 40 w 159"/>
              <a:gd name="T29" fmla="*/ 93 h 160"/>
              <a:gd name="T30" fmla="*/ 39 w 159"/>
              <a:gd name="T31" fmla="*/ 15 h 160"/>
              <a:gd name="T32" fmla="*/ 34 w 159"/>
              <a:gd name="T33" fmla="*/ 11 h 160"/>
              <a:gd name="T34" fmla="*/ 8 w 159"/>
              <a:gd name="T35" fmla="*/ 10 h 160"/>
              <a:gd name="T36" fmla="*/ 96 w 159"/>
              <a:gd name="T37" fmla="*/ 1 h 160"/>
              <a:gd name="T38" fmla="*/ 78 w 159"/>
              <a:gd name="T39" fmla="*/ 7 h 160"/>
              <a:gd name="T40" fmla="*/ 58 w 159"/>
              <a:gd name="T41" fmla="*/ 15 h 160"/>
              <a:gd name="T42" fmla="*/ 51 w 159"/>
              <a:gd name="T43" fmla="*/ 16 h 160"/>
              <a:gd name="T44" fmla="*/ 50 w 159"/>
              <a:gd name="T45" fmla="*/ 86 h 160"/>
              <a:gd name="T46" fmla="*/ 55 w 159"/>
              <a:gd name="T47" fmla="*/ 93 h 160"/>
              <a:gd name="T48" fmla="*/ 72 w 159"/>
              <a:gd name="T49" fmla="*/ 116 h 160"/>
              <a:gd name="T50" fmla="*/ 80 w 159"/>
              <a:gd name="T51" fmla="*/ 126 h 160"/>
              <a:gd name="T52" fmla="*/ 85 w 159"/>
              <a:gd name="T53" fmla="*/ 137 h 160"/>
              <a:gd name="T54" fmla="*/ 90 w 159"/>
              <a:gd name="T55" fmla="*/ 153 h 160"/>
              <a:gd name="T56" fmla="*/ 95 w 159"/>
              <a:gd name="T57" fmla="*/ 160 h 160"/>
              <a:gd name="T58" fmla="*/ 103 w 159"/>
              <a:gd name="T59" fmla="*/ 160 h 160"/>
              <a:gd name="T60" fmla="*/ 112 w 159"/>
              <a:gd name="T61" fmla="*/ 155 h 160"/>
              <a:gd name="T62" fmla="*/ 117 w 159"/>
              <a:gd name="T63" fmla="*/ 149 h 160"/>
              <a:gd name="T64" fmla="*/ 119 w 159"/>
              <a:gd name="T65" fmla="*/ 139 h 160"/>
              <a:gd name="T66" fmla="*/ 118 w 159"/>
              <a:gd name="T67" fmla="*/ 126 h 160"/>
              <a:gd name="T68" fmla="*/ 111 w 159"/>
              <a:gd name="T69" fmla="*/ 112 h 160"/>
              <a:gd name="T70" fmla="*/ 144 w 159"/>
              <a:gd name="T71" fmla="*/ 105 h 160"/>
              <a:gd name="T72" fmla="*/ 154 w 159"/>
              <a:gd name="T73" fmla="*/ 100 h 160"/>
              <a:gd name="T74" fmla="*/ 159 w 159"/>
              <a:gd name="T75" fmla="*/ 90 h 160"/>
              <a:gd name="T76" fmla="*/ 157 w 159"/>
              <a:gd name="T77" fmla="*/ 79 h 160"/>
              <a:gd name="T78" fmla="*/ 154 w 159"/>
              <a:gd name="T79" fmla="*/ 69 h 160"/>
              <a:gd name="T80" fmla="*/ 155 w 159"/>
              <a:gd name="T81" fmla="*/ 59 h 160"/>
              <a:gd name="T82" fmla="*/ 152 w 159"/>
              <a:gd name="T83" fmla="*/ 50 h 160"/>
              <a:gd name="T84" fmla="*/ 151 w 159"/>
              <a:gd name="T85" fmla="*/ 41 h 160"/>
              <a:gd name="T86" fmla="*/ 149 w 159"/>
              <a:gd name="T87" fmla="*/ 31 h 160"/>
              <a:gd name="T88" fmla="*/ 145 w 159"/>
              <a:gd name="T89" fmla="*/ 24 h 160"/>
              <a:gd name="T90" fmla="*/ 145 w 159"/>
              <a:gd name="T91" fmla="*/ 13 h 160"/>
              <a:gd name="T92" fmla="*/ 137 w 159"/>
              <a:gd name="T93" fmla="*/ 4 h 160"/>
              <a:gd name="T94" fmla="*/ 123 w 159"/>
              <a:gd name="T95" fmla="*/ 1 h 160"/>
              <a:gd name="T96" fmla="*/ 107 w 159"/>
              <a:gd name="T9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9" h="160">
                <a:moveTo>
                  <a:pt x="22" y="73"/>
                </a:moveTo>
                <a:lnTo>
                  <a:pt x="23" y="73"/>
                </a:lnTo>
                <a:lnTo>
                  <a:pt x="25" y="75"/>
                </a:lnTo>
                <a:lnTo>
                  <a:pt x="27" y="77"/>
                </a:lnTo>
                <a:lnTo>
                  <a:pt x="27" y="79"/>
                </a:lnTo>
                <a:lnTo>
                  <a:pt x="28" y="80"/>
                </a:lnTo>
                <a:lnTo>
                  <a:pt x="27" y="82"/>
                </a:lnTo>
                <a:lnTo>
                  <a:pt x="27" y="83"/>
                </a:lnTo>
                <a:lnTo>
                  <a:pt x="25" y="86"/>
                </a:lnTo>
                <a:lnTo>
                  <a:pt x="23" y="87"/>
                </a:lnTo>
                <a:lnTo>
                  <a:pt x="22" y="88"/>
                </a:lnTo>
                <a:lnTo>
                  <a:pt x="19" y="88"/>
                </a:lnTo>
                <a:lnTo>
                  <a:pt x="17" y="87"/>
                </a:lnTo>
                <a:lnTo>
                  <a:pt x="15" y="86"/>
                </a:lnTo>
                <a:lnTo>
                  <a:pt x="13" y="83"/>
                </a:lnTo>
                <a:lnTo>
                  <a:pt x="13" y="82"/>
                </a:lnTo>
                <a:lnTo>
                  <a:pt x="13" y="80"/>
                </a:lnTo>
                <a:lnTo>
                  <a:pt x="13" y="79"/>
                </a:lnTo>
                <a:lnTo>
                  <a:pt x="13" y="77"/>
                </a:lnTo>
                <a:lnTo>
                  <a:pt x="15" y="75"/>
                </a:lnTo>
                <a:lnTo>
                  <a:pt x="17" y="73"/>
                </a:lnTo>
                <a:lnTo>
                  <a:pt x="19" y="73"/>
                </a:lnTo>
                <a:lnTo>
                  <a:pt x="22" y="73"/>
                </a:lnTo>
                <a:lnTo>
                  <a:pt x="22" y="73"/>
                </a:lnTo>
                <a:close/>
                <a:moveTo>
                  <a:pt x="8" y="10"/>
                </a:moveTo>
                <a:lnTo>
                  <a:pt x="6" y="11"/>
                </a:lnTo>
                <a:lnTo>
                  <a:pt x="5" y="11"/>
                </a:lnTo>
                <a:lnTo>
                  <a:pt x="2" y="13"/>
                </a:lnTo>
                <a:lnTo>
                  <a:pt x="1" y="15"/>
                </a:lnTo>
                <a:lnTo>
                  <a:pt x="0" y="16"/>
                </a:lnTo>
                <a:lnTo>
                  <a:pt x="0" y="18"/>
                </a:lnTo>
                <a:lnTo>
                  <a:pt x="0" y="93"/>
                </a:lnTo>
                <a:lnTo>
                  <a:pt x="0" y="94"/>
                </a:lnTo>
                <a:lnTo>
                  <a:pt x="1" y="96"/>
                </a:lnTo>
                <a:lnTo>
                  <a:pt x="2" y="98"/>
                </a:lnTo>
                <a:lnTo>
                  <a:pt x="5" y="100"/>
                </a:lnTo>
                <a:lnTo>
                  <a:pt x="6" y="100"/>
                </a:lnTo>
                <a:lnTo>
                  <a:pt x="8" y="101"/>
                </a:lnTo>
                <a:lnTo>
                  <a:pt x="32" y="101"/>
                </a:lnTo>
                <a:lnTo>
                  <a:pt x="34" y="100"/>
                </a:lnTo>
                <a:lnTo>
                  <a:pt x="35" y="100"/>
                </a:lnTo>
                <a:lnTo>
                  <a:pt x="38" y="98"/>
                </a:lnTo>
                <a:lnTo>
                  <a:pt x="39" y="96"/>
                </a:lnTo>
                <a:lnTo>
                  <a:pt x="40" y="94"/>
                </a:lnTo>
                <a:lnTo>
                  <a:pt x="40" y="93"/>
                </a:lnTo>
                <a:lnTo>
                  <a:pt x="40" y="18"/>
                </a:lnTo>
                <a:lnTo>
                  <a:pt x="40" y="16"/>
                </a:lnTo>
                <a:lnTo>
                  <a:pt x="39" y="15"/>
                </a:lnTo>
                <a:lnTo>
                  <a:pt x="38" y="13"/>
                </a:lnTo>
                <a:lnTo>
                  <a:pt x="35" y="11"/>
                </a:lnTo>
                <a:lnTo>
                  <a:pt x="34" y="11"/>
                </a:lnTo>
                <a:lnTo>
                  <a:pt x="32" y="10"/>
                </a:lnTo>
                <a:lnTo>
                  <a:pt x="8" y="10"/>
                </a:lnTo>
                <a:lnTo>
                  <a:pt x="8" y="10"/>
                </a:lnTo>
                <a:close/>
                <a:moveTo>
                  <a:pt x="107" y="0"/>
                </a:moveTo>
                <a:lnTo>
                  <a:pt x="102" y="1"/>
                </a:lnTo>
                <a:lnTo>
                  <a:pt x="96" y="1"/>
                </a:lnTo>
                <a:lnTo>
                  <a:pt x="91" y="2"/>
                </a:lnTo>
                <a:lnTo>
                  <a:pt x="87" y="4"/>
                </a:lnTo>
                <a:lnTo>
                  <a:pt x="78" y="7"/>
                </a:lnTo>
                <a:lnTo>
                  <a:pt x="70" y="10"/>
                </a:lnTo>
                <a:lnTo>
                  <a:pt x="62" y="14"/>
                </a:lnTo>
                <a:lnTo>
                  <a:pt x="58" y="15"/>
                </a:lnTo>
                <a:lnTo>
                  <a:pt x="54" y="15"/>
                </a:lnTo>
                <a:lnTo>
                  <a:pt x="52" y="16"/>
                </a:lnTo>
                <a:lnTo>
                  <a:pt x="51" y="16"/>
                </a:lnTo>
                <a:lnTo>
                  <a:pt x="50" y="18"/>
                </a:lnTo>
                <a:lnTo>
                  <a:pt x="50" y="19"/>
                </a:lnTo>
                <a:lnTo>
                  <a:pt x="50" y="86"/>
                </a:lnTo>
                <a:lnTo>
                  <a:pt x="50" y="87"/>
                </a:lnTo>
                <a:lnTo>
                  <a:pt x="51" y="88"/>
                </a:lnTo>
                <a:lnTo>
                  <a:pt x="55" y="93"/>
                </a:lnTo>
                <a:lnTo>
                  <a:pt x="59" y="98"/>
                </a:lnTo>
                <a:lnTo>
                  <a:pt x="66" y="107"/>
                </a:lnTo>
                <a:lnTo>
                  <a:pt x="72" y="116"/>
                </a:lnTo>
                <a:lnTo>
                  <a:pt x="75" y="120"/>
                </a:lnTo>
                <a:lnTo>
                  <a:pt x="79" y="124"/>
                </a:lnTo>
                <a:lnTo>
                  <a:pt x="80" y="126"/>
                </a:lnTo>
                <a:lnTo>
                  <a:pt x="82" y="128"/>
                </a:lnTo>
                <a:lnTo>
                  <a:pt x="84" y="132"/>
                </a:lnTo>
                <a:lnTo>
                  <a:pt x="85" y="137"/>
                </a:lnTo>
                <a:lnTo>
                  <a:pt x="87" y="142"/>
                </a:lnTo>
                <a:lnTo>
                  <a:pt x="88" y="148"/>
                </a:lnTo>
                <a:lnTo>
                  <a:pt x="90" y="153"/>
                </a:lnTo>
                <a:lnTo>
                  <a:pt x="91" y="156"/>
                </a:lnTo>
                <a:lnTo>
                  <a:pt x="93" y="158"/>
                </a:lnTo>
                <a:lnTo>
                  <a:pt x="95" y="160"/>
                </a:lnTo>
                <a:lnTo>
                  <a:pt x="97" y="160"/>
                </a:lnTo>
                <a:lnTo>
                  <a:pt x="100" y="160"/>
                </a:lnTo>
                <a:lnTo>
                  <a:pt x="103" y="160"/>
                </a:lnTo>
                <a:lnTo>
                  <a:pt x="107" y="158"/>
                </a:lnTo>
                <a:lnTo>
                  <a:pt x="111" y="156"/>
                </a:lnTo>
                <a:lnTo>
                  <a:pt x="112" y="155"/>
                </a:lnTo>
                <a:lnTo>
                  <a:pt x="114" y="153"/>
                </a:lnTo>
                <a:lnTo>
                  <a:pt x="115" y="151"/>
                </a:lnTo>
                <a:lnTo>
                  <a:pt x="117" y="149"/>
                </a:lnTo>
                <a:lnTo>
                  <a:pt x="118" y="146"/>
                </a:lnTo>
                <a:lnTo>
                  <a:pt x="118" y="143"/>
                </a:lnTo>
                <a:lnTo>
                  <a:pt x="119" y="139"/>
                </a:lnTo>
                <a:lnTo>
                  <a:pt x="119" y="135"/>
                </a:lnTo>
                <a:lnTo>
                  <a:pt x="119" y="130"/>
                </a:lnTo>
                <a:lnTo>
                  <a:pt x="118" y="126"/>
                </a:lnTo>
                <a:lnTo>
                  <a:pt x="116" y="122"/>
                </a:lnTo>
                <a:lnTo>
                  <a:pt x="115" y="119"/>
                </a:lnTo>
                <a:lnTo>
                  <a:pt x="111" y="112"/>
                </a:lnTo>
                <a:lnTo>
                  <a:pt x="110" y="109"/>
                </a:lnTo>
                <a:lnTo>
                  <a:pt x="109" y="105"/>
                </a:lnTo>
                <a:lnTo>
                  <a:pt x="144" y="105"/>
                </a:lnTo>
                <a:lnTo>
                  <a:pt x="148" y="104"/>
                </a:lnTo>
                <a:lnTo>
                  <a:pt x="151" y="102"/>
                </a:lnTo>
                <a:lnTo>
                  <a:pt x="154" y="100"/>
                </a:lnTo>
                <a:lnTo>
                  <a:pt x="156" y="97"/>
                </a:lnTo>
                <a:lnTo>
                  <a:pt x="157" y="94"/>
                </a:lnTo>
                <a:lnTo>
                  <a:pt x="159" y="90"/>
                </a:lnTo>
                <a:lnTo>
                  <a:pt x="159" y="87"/>
                </a:lnTo>
                <a:lnTo>
                  <a:pt x="159" y="83"/>
                </a:lnTo>
                <a:lnTo>
                  <a:pt x="157" y="79"/>
                </a:lnTo>
                <a:lnTo>
                  <a:pt x="155" y="75"/>
                </a:lnTo>
                <a:lnTo>
                  <a:pt x="153" y="72"/>
                </a:lnTo>
                <a:lnTo>
                  <a:pt x="154" y="69"/>
                </a:lnTo>
                <a:lnTo>
                  <a:pt x="154" y="66"/>
                </a:lnTo>
                <a:lnTo>
                  <a:pt x="155" y="62"/>
                </a:lnTo>
                <a:lnTo>
                  <a:pt x="155" y="59"/>
                </a:lnTo>
                <a:lnTo>
                  <a:pt x="154" y="56"/>
                </a:lnTo>
                <a:lnTo>
                  <a:pt x="153" y="53"/>
                </a:lnTo>
                <a:lnTo>
                  <a:pt x="152" y="50"/>
                </a:lnTo>
                <a:lnTo>
                  <a:pt x="150" y="47"/>
                </a:lnTo>
                <a:lnTo>
                  <a:pt x="151" y="44"/>
                </a:lnTo>
                <a:lnTo>
                  <a:pt x="151" y="41"/>
                </a:lnTo>
                <a:lnTo>
                  <a:pt x="151" y="37"/>
                </a:lnTo>
                <a:lnTo>
                  <a:pt x="150" y="34"/>
                </a:lnTo>
                <a:lnTo>
                  <a:pt x="149" y="31"/>
                </a:lnTo>
                <a:lnTo>
                  <a:pt x="148" y="28"/>
                </a:lnTo>
                <a:lnTo>
                  <a:pt x="147" y="26"/>
                </a:lnTo>
                <a:lnTo>
                  <a:pt x="145" y="24"/>
                </a:lnTo>
                <a:lnTo>
                  <a:pt x="146" y="20"/>
                </a:lnTo>
                <a:lnTo>
                  <a:pt x="145" y="16"/>
                </a:lnTo>
                <a:lnTo>
                  <a:pt x="145" y="13"/>
                </a:lnTo>
                <a:lnTo>
                  <a:pt x="143" y="10"/>
                </a:lnTo>
                <a:lnTo>
                  <a:pt x="140" y="7"/>
                </a:lnTo>
                <a:lnTo>
                  <a:pt x="137" y="4"/>
                </a:lnTo>
                <a:lnTo>
                  <a:pt x="132" y="3"/>
                </a:lnTo>
                <a:lnTo>
                  <a:pt x="128" y="2"/>
                </a:lnTo>
                <a:lnTo>
                  <a:pt x="123" y="1"/>
                </a:lnTo>
                <a:lnTo>
                  <a:pt x="118" y="1"/>
                </a:lnTo>
                <a:lnTo>
                  <a:pt x="108" y="0"/>
                </a:lnTo>
                <a:lnTo>
                  <a:pt x="107" y="0"/>
                </a:lnTo>
                <a:lnTo>
                  <a:pt x="107" y="0"/>
                </a:lnTo>
                <a:close/>
              </a:path>
            </a:pathLst>
          </a:custGeom>
          <a:solidFill>
            <a:schemeClr val="accent2"/>
          </a:solidFill>
          <a:ln w="12700">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21">
            <a:extLst>
              <a:ext uri="{FF2B5EF4-FFF2-40B4-BE49-F238E27FC236}">
                <a16:creationId xmlns:a16="http://schemas.microsoft.com/office/drawing/2014/main" id="{806A9A54-CB71-7781-7973-4DA22BB474B0}"/>
              </a:ext>
            </a:extLst>
          </p:cNvPr>
          <p:cNvSpPr>
            <a:spLocks noChangeAspect="1"/>
          </p:cNvSpPr>
          <p:nvPr/>
        </p:nvSpPr>
        <p:spPr>
          <a:xfrm flipH="1">
            <a:off x="4725579" y="3415408"/>
            <a:ext cx="552348" cy="449367"/>
          </a:xfrm>
          <a:custGeom>
            <a:avLst/>
            <a:gdLst>
              <a:gd name="connsiteX0" fmla="*/ 1122018 w 1123950"/>
              <a:gd name="connsiteY0" fmla="*/ 511088 h 914400"/>
              <a:gd name="connsiteX1" fmla="*/ 1045818 w 1123950"/>
              <a:gd name="connsiteY1" fmla="*/ 379643 h 914400"/>
              <a:gd name="connsiteX2" fmla="*/ 747686 w 1123950"/>
              <a:gd name="connsiteY2" fmla="*/ 414885 h 914400"/>
              <a:gd name="connsiteX3" fmla="*/ 725778 w 1123950"/>
              <a:gd name="connsiteY3" fmla="*/ 449175 h 914400"/>
              <a:gd name="connsiteX4" fmla="*/ 742923 w 1123950"/>
              <a:gd name="connsiteY4" fmla="*/ 452985 h 914400"/>
              <a:gd name="connsiteX5" fmla="*/ 820076 w 1123950"/>
              <a:gd name="connsiteY5" fmla="*/ 482513 h 914400"/>
              <a:gd name="connsiteX6" fmla="*/ 829601 w 1123950"/>
              <a:gd name="connsiteY6" fmla="*/ 509183 h 914400"/>
              <a:gd name="connsiteX7" fmla="*/ 802931 w 1123950"/>
              <a:gd name="connsiteY7" fmla="*/ 516803 h 914400"/>
              <a:gd name="connsiteX8" fmla="*/ 791501 w 1123950"/>
              <a:gd name="connsiteY8" fmla="*/ 511088 h 914400"/>
              <a:gd name="connsiteX9" fmla="*/ 691488 w 1123950"/>
              <a:gd name="connsiteY9" fmla="*/ 484418 h 914400"/>
              <a:gd name="connsiteX10" fmla="*/ 545756 w 1123950"/>
              <a:gd name="connsiteY10" fmla="*/ 563475 h 914400"/>
              <a:gd name="connsiteX11" fmla="*/ 542898 w 1123950"/>
              <a:gd name="connsiteY11" fmla="*/ 558713 h 914400"/>
              <a:gd name="connsiteX12" fmla="*/ 456221 w 1123950"/>
              <a:gd name="connsiteY12" fmla="*/ 426315 h 914400"/>
              <a:gd name="connsiteX13" fmla="*/ 435266 w 1123950"/>
              <a:gd name="connsiteY13" fmla="*/ 332018 h 914400"/>
              <a:gd name="connsiteX14" fmla="*/ 472413 w 1123950"/>
              <a:gd name="connsiteY14" fmla="*/ 271058 h 914400"/>
              <a:gd name="connsiteX15" fmla="*/ 546709 w 1123950"/>
              <a:gd name="connsiteY15" fmla="*/ 190096 h 914400"/>
              <a:gd name="connsiteX16" fmla="*/ 554328 w 1123950"/>
              <a:gd name="connsiteY16" fmla="*/ 183428 h 914400"/>
              <a:gd name="connsiteX17" fmla="*/ 641006 w 1123950"/>
              <a:gd name="connsiteY17" fmla="*/ 183428 h 914400"/>
              <a:gd name="connsiteX18" fmla="*/ 643863 w 1123950"/>
              <a:gd name="connsiteY18" fmla="*/ 209146 h 914400"/>
              <a:gd name="connsiteX19" fmla="*/ 668628 w 1123950"/>
              <a:gd name="connsiteY19" fmla="*/ 292013 h 914400"/>
              <a:gd name="connsiteX20" fmla="*/ 718159 w 1123950"/>
              <a:gd name="connsiteY20" fmla="*/ 319635 h 914400"/>
              <a:gd name="connsiteX21" fmla="*/ 779118 w 1123950"/>
              <a:gd name="connsiteY21" fmla="*/ 319635 h 914400"/>
              <a:gd name="connsiteX22" fmla="*/ 838173 w 1123950"/>
              <a:gd name="connsiteY22" fmla="*/ 283440 h 914400"/>
              <a:gd name="connsiteX23" fmla="*/ 848651 w 1123950"/>
              <a:gd name="connsiteY23" fmla="*/ 255818 h 914400"/>
              <a:gd name="connsiteX24" fmla="*/ 857223 w 1123950"/>
              <a:gd name="connsiteY24" fmla="*/ 107228 h 914400"/>
              <a:gd name="connsiteX25" fmla="*/ 834363 w 1123950"/>
              <a:gd name="connsiteY25" fmla="*/ 36743 h 914400"/>
              <a:gd name="connsiteX26" fmla="*/ 781976 w 1123950"/>
              <a:gd name="connsiteY26" fmla="*/ 7215 h 914400"/>
              <a:gd name="connsiteX27" fmla="*/ 715301 w 1123950"/>
              <a:gd name="connsiteY27" fmla="*/ 7215 h 914400"/>
              <a:gd name="connsiteX28" fmla="*/ 670534 w 1123950"/>
              <a:gd name="connsiteY28" fmla="*/ 31028 h 914400"/>
              <a:gd name="connsiteX29" fmla="*/ 649578 w 1123950"/>
              <a:gd name="connsiteY29" fmla="*/ 77700 h 914400"/>
              <a:gd name="connsiteX30" fmla="*/ 637196 w 1123950"/>
              <a:gd name="connsiteY30" fmla="*/ 144375 h 914400"/>
              <a:gd name="connsiteX31" fmla="*/ 626718 w 1123950"/>
              <a:gd name="connsiteY31" fmla="*/ 144375 h 914400"/>
              <a:gd name="connsiteX32" fmla="*/ 555281 w 1123950"/>
              <a:gd name="connsiteY32" fmla="*/ 144375 h 914400"/>
              <a:gd name="connsiteX33" fmla="*/ 547661 w 1123950"/>
              <a:gd name="connsiteY33" fmla="*/ 135803 h 914400"/>
              <a:gd name="connsiteX34" fmla="*/ 534326 w 1123950"/>
              <a:gd name="connsiteY34" fmla="*/ 77700 h 914400"/>
              <a:gd name="connsiteX35" fmla="*/ 448601 w 1123950"/>
              <a:gd name="connsiteY35" fmla="*/ 37696 h 914400"/>
              <a:gd name="connsiteX36" fmla="*/ 353351 w 1123950"/>
              <a:gd name="connsiteY36" fmla="*/ 65318 h 914400"/>
              <a:gd name="connsiteX37" fmla="*/ 308584 w 1123950"/>
              <a:gd name="connsiteY37" fmla="*/ 92940 h 914400"/>
              <a:gd name="connsiteX38" fmla="*/ 285723 w 1123950"/>
              <a:gd name="connsiteY38" fmla="*/ 136756 h 914400"/>
              <a:gd name="connsiteX39" fmla="*/ 278103 w 1123950"/>
              <a:gd name="connsiteY39" fmla="*/ 144375 h 914400"/>
              <a:gd name="connsiteX40" fmla="*/ 229526 w 1123950"/>
              <a:gd name="connsiteY40" fmla="*/ 144375 h 914400"/>
              <a:gd name="connsiteX41" fmla="*/ 226668 w 1123950"/>
              <a:gd name="connsiteY41" fmla="*/ 115800 h 914400"/>
              <a:gd name="connsiteX42" fmla="*/ 201903 w 1123950"/>
              <a:gd name="connsiteY42" fmla="*/ 35790 h 914400"/>
              <a:gd name="connsiteX43" fmla="*/ 151421 w 1123950"/>
              <a:gd name="connsiteY43" fmla="*/ 7215 h 914400"/>
              <a:gd name="connsiteX44" fmla="*/ 88556 w 1123950"/>
              <a:gd name="connsiteY44" fmla="*/ 7215 h 914400"/>
              <a:gd name="connsiteX45" fmla="*/ 35216 w 1123950"/>
              <a:gd name="connsiteY45" fmla="*/ 37696 h 914400"/>
              <a:gd name="connsiteX46" fmla="*/ 22833 w 1123950"/>
              <a:gd name="connsiteY46" fmla="*/ 64365 h 914400"/>
              <a:gd name="connsiteX47" fmla="*/ 11403 w 1123950"/>
              <a:gd name="connsiteY47" fmla="*/ 219623 h 914400"/>
              <a:gd name="connsiteX48" fmla="*/ 37121 w 1123950"/>
              <a:gd name="connsiteY48" fmla="*/ 294871 h 914400"/>
              <a:gd name="connsiteX49" fmla="*/ 85698 w 1123950"/>
              <a:gd name="connsiteY49" fmla="*/ 320588 h 914400"/>
              <a:gd name="connsiteX50" fmla="*/ 154278 w 1123950"/>
              <a:gd name="connsiteY50" fmla="*/ 320588 h 914400"/>
              <a:gd name="connsiteX51" fmla="*/ 198093 w 1123950"/>
              <a:gd name="connsiteY51" fmla="*/ 297728 h 914400"/>
              <a:gd name="connsiteX52" fmla="*/ 223811 w 1123950"/>
              <a:gd name="connsiteY52" fmla="*/ 223433 h 914400"/>
              <a:gd name="connsiteX53" fmla="*/ 184759 w 1123950"/>
              <a:gd name="connsiteY53" fmla="*/ 223433 h 914400"/>
              <a:gd name="connsiteX54" fmla="*/ 158088 w 1123950"/>
              <a:gd name="connsiteY54" fmla="*/ 282488 h 914400"/>
              <a:gd name="connsiteX55" fmla="*/ 145706 w 1123950"/>
              <a:gd name="connsiteY55" fmla="*/ 260581 h 914400"/>
              <a:gd name="connsiteX56" fmla="*/ 132371 w 1123950"/>
              <a:gd name="connsiteY56" fmla="*/ 206288 h 914400"/>
              <a:gd name="connsiteX57" fmla="*/ 145706 w 1123950"/>
              <a:gd name="connsiteY57" fmla="*/ 68175 h 914400"/>
              <a:gd name="connsiteX58" fmla="*/ 159041 w 1123950"/>
              <a:gd name="connsiteY58" fmla="*/ 44363 h 914400"/>
              <a:gd name="connsiteX59" fmla="*/ 189521 w 1123950"/>
              <a:gd name="connsiteY59" fmla="*/ 144375 h 914400"/>
              <a:gd name="connsiteX60" fmla="*/ 163803 w 1123950"/>
              <a:gd name="connsiteY60" fmla="*/ 144375 h 914400"/>
              <a:gd name="connsiteX61" fmla="*/ 141896 w 1123950"/>
              <a:gd name="connsiteY61" fmla="*/ 163425 h 914400"/>
              <a:gd name="connsiteX62" fmla="*/ 163803 w 1123950"/>
              <a:gd name="connsiteY62" fmla="*/ 183428 h 914400"/>
              <a:gd name="connsiteX63" fmla="*/ 200951 w 1123950"/>
              <a:gd name="connsiteY63" fmla="*/ 183428 h 914400"/>
              <a:gd name="connsiteX64" fmla="*/ 272388 w 1123950"/>
              <a:gd name="connsiteY64" fmla="*/ 183428 h 914400"/>
              <a:gd name="connsiteX65" fmla="*/ 271436 w 1123950"/>
              <a:gd name="connsiteY65" fmla="*/ 192000 h 914400"/>
              <a:gd name="connsiteX66" fmla="*/ 250481 w 1123950"/>
              <a:gd name="connsiteY66" fmla="*/ 277725 h 914400"/>
              <a:gd name="connsiteX67" fmla="*/ 225716 w 1123950"/>
              <a:gd name="connsiteY67" fmla="*/ 498706 h 914400"/>
              <a:gd name="connsiteX68" fmla="*/ 228573 w 1123950"/>
              <a:gd name="connsiteY68" fmla="*/ 633960 h 914400"/>
              <a:gd name="connsiteX69" fmla="*/ 318109 w 1123950"/>
              <a:gd name="connsiteY69" fmla="*/ 878753 h 914400"/>
              <a:gd name="connsiteX70" fmla="*/ 437171 w 1123950"/>
              <a:gd name="connsiteY70" fmla="*/ 890183 h 914400"/>
              <a:gd name="connsiteX71" fmla="*/ 460984 w 1123950"/>
              <a:gd name="connsiteY71" fmla="*/ 880658 h 914400"/>
              <a:gd name="connsiteX72" fmla="*/ 602906 w 1123950"/>
              <a:gd name="connsiteY72" fmla="*/ 874943 h 914400"/>
              <a:gd name="connsiteX73" fmla="*/ 935328 w 1123950"/>
              <a:gd name="connsiteY73" fmla="*/ 736831 h 914400"/>
              <a:gd name="connsiteX74" fmla="*/ 1015338 w 1123950"/>
              <a:gd name="connsiteY74" fmla="*/ 687300 h 914400"/>
              <a:gd name="connsiteX75" fmla="*/ 1051534 w 1123950"/>
              <a:gd name="connsiteY75" fmla="*/ 662535 h 914400"/>
              <a:gd name="connsiteX76" fmla="*/ 1122018 w 1123950"/>
              <a:gd name="connsiteY76" fmla="*/ 511088 h 914400"/>
              <a:gd name="connsiteX77" fmla="*/ 793406 w 1123950"/>
              <a:gd name="connsiteY77" fmla="*/ 47221 h 914400"/>
              <a:gd name="connsiteX78" fmla="*/ 806741 w 1123950"/>
              <a:gd name="connsiteY78" fmla="*/ 71033 h 914400"/>
              <a:gd name="connsiteX79" fmla="*/ 820076 w 1123950"/>
              <a:gd name="connsiteY79" fmla="*/ 193906 h 914400"/>
              <a:gd name="connsiteX80" fmla="*/ 804836 w 1123950"/>
              <a:gd name="connsiteY80" fmla="*/ 261533 h 914400"/>
              <a:gd name="connsiteX81" fmla="*/ 793406 w 1123950"/>
              <a:gd name="connsiteY81" fmla="*/ 282488 h 914400"/>
              <a:gd name="connsiteX82" fmla="*/ 793406 w 1123950"/>
              <a:gd name="connsiteY82" fmla="*/ 47221 h 914400"/>
              <a:gd name="connsiteX83" fmla="*/ 812456 w 1123950"/>
              <a:gd name="connsiteY83" fmla="*/ 164378 h 914400"/>
              <a:gd name="connsiteX84" fmla="*/ 792453 w 1123950"/>
              <a:gd name="connsiteY84" fmla="*/ 140565 h 914400"/>
              <a:gd name="connsiteX85" fmla="*/ 773403 w 1123950"/>
              <a:gd name="connsiteY85" fmla="*/ 165331 h 914400"/>
              <a:gd name="connsiteX86" fmla="*/ 793406 w 1123950"/>
              <a:gd name="connsiteY86" fmla="*/ 189143 h 914400"/>
              <a:gd name="connsiteX87" fmla="*/ 812456 w 1123950"/>
              <a:gd name="connsiteY87" fmla="*/ 164378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23950" h="914400">
                <a:moveTo>
                  <a:pt x="1122018" y="511088"/>
                </a:moveTo>
                <a:cubicBezTo>
                  <a:pt x="1117256" y="455843"/>
                  <a:pt x="1089634" y="412981"/>
                  <a:pt x="1045818" y="379643"/>
                </a:cubicBezTo>
                <a:cubicBezTo>
                  <a:pt x="953426" y="307253"/>
                  <a:pt x="817218" y="323446"/>
                  <a:pt x="747686" y="414885"/>
                </a:cubicBezTo>
                <a:cubicBezTo>
                  <a:pt x="740066" y="425363"/>
                  <a:pt x="733398" y="436793"/>
                  <a:pt x="725778" y="449175"/>
                </a:cubicBezTo>
                <a:cubicBezTo>
                  <a:pt x="733398" y="451081"/>
                  <a:pt x="738161" y="452033"/>
                  <a:pt x="742923" y="452985"/>
                </a:cubicBezTo>
                <a:cubicBezTo>
                  <a:pt x="768641" y="462510"/>
                  <a:pt x="795311" y="472035"/>
                  <a:pt x="820076" y="482513"/>
                </a:cubicBezTo>
                <a:cubicBezTo>
                  <a:pt x="831506" y="487275"/>
                  <a:pt x="834363" y="499658"/>
                  <a:pt x="829601" y="509183"/>
                </a:cubicBezTo>
                <a:cubicBezTo>
                  <a:pt x="824838" y="518708"/>
                  <a:pt x="814361" y="521565"/>
                  <a:pt x="802931" y="516803"/>
                </a:cubicBezTo>
                <a:cubicBezTo>
                  <a:pt x="799121" y="514898"/>
                  <a:pt x="795311" y="512993"/>
                  <a:pt x="791501" y="511088"/>
                </a:cubicBezTo>
                <a:cubicBezTo>
                  <a:pt x="760068" y="495848"/>
                  <a:pt x="726731" y="485371"/>
                  <a:pt x="691488" y="484418"/>
                </a:cubicBezTo>
                <a:cubicBezTo>
                  <a:pt x="628623" y="481560"/>
                  <a:pt x="579093" y="506325"/>
                  <a:pt x="545756" y="563475"/>
                </a:cubicBezTo>
                <a:cubicBezTo>
                  <a:pt x="544803" y="561571"/>
                  <a:pt x="543851" y="559665"/>
                  <a:pt x="542898" y="558713"/>
                </a:cubicBezTo>
                <a:cubicBezTo>
                  <a:pt x="513371" y="514898"/>
                  <a:pt x="483843" y="471083"/>
                  <a:pt x="456221" y="426315"/>
                </a:cubicBezTo>
                <a:cubicBezTo>
                  <a:pt x="438123" y="397740"/>
                  <a:pt x="431456" y="366308"/>
                  <a:pt x="435266" y="332018"/>
                </a:cubicBezTo>
                <a:cubicBezTo>
                  <a:pt x="438123" y="306300"/>
                  <a:pt x="449553" y="285346"/>
                  <a:pt x="472413" y="271058"/>
                </a:cubicBezTo>
                <a:cubicBezTo>
                  <a:pt x="504798" y="251056"/>
                  <a:pt x="530516" y="224385"/>
                  <a:pt x="546709" y="190096"/>
                </a:cubicBezTo>
                <a:cubicBezTo>
                  <a:pt x="547661" y="187238"/>
                  <a:pt x="551471" y="183428"/>
                  <a:pt x="554328" y="183428"/>
                </a:cubicBezTo>
                <a:cubicBezTo>
                  <a:pt x="582903" y="183428"/>
                  <a:pt x="612431" y="183428"/>
                  <a:pt x="641006" y="183428"/>
                </a:cubicBezTo>
                <a:cubicBezTo>
                  <a:pt x="641959" y="192953"/>
                  <a:pt x="642911" y="200573"/>
                  <a:pt x="643863" y="209146"/>
                </a:cubicBezTo>
                <a:cubicBezTo>
                  <a:pt x="647673" y="237721"/>
                  <a:pt x="653388" y="266296"/>
                  <a:pt x="668628" y="292013"/>
                </a:cubicBezTo>
                <a:cubicBezTo>
                  <a:pt x="680059" y="310110"/>
                  <a:pt x="695298" y="320588"/>
                  <a:pt x="718159" y="319635"/>
                </a:cubicBezTo>
                <a:cubicBezTo>
                  <a:pt x="738161" y="318683"/>
                  <a:pt x="759116" y="318683"/>
                  <a:pt x="779118" y="319635"/>
                </a:cubicBezTo>
                <a:cubicBezTo>
                  <a:pt x="808646" y="321540"/>
                  <a:pt x="826743" y="307253"/>
                  <a:pt x="838173" y="283440"/>
                </a:cubicBezTo>
                <a:cubicBezTo>
                  <a:pt x="842936" y="274868"/>
                  <a:pt x="845793" y="265343"/>
                  <a:pt x="848651" y="255818"/>
                </a:cubicBezTo>
                <a:cubicBezTo>
                  <a:pt x="862938" y="207240"/>
                  <a:pt x="864843" y="157710"/>
                  <a:pt x="857223" y="107228"/>
                </a:cubicBezTo>
                <a:cubicBezTo>
                  <a:pt x="853413" y="82463"/>
                  <a:pt x="847698" y="58650"/>
                  <a:pt x="834363" y="36743"/>
                </a:cubicBezTo>
                <a:cubicBezTo>
                  <a:pt x="821981" y="16740"/>
                  <a:pt x="805788" y="6263"/>
                  <a:pt x="781976" y="7215"/>
                </a:cubicBezTo>
                <a:cubicBezTo>
                  <a:pt x="760068" y="8168"/>
                  <a:pt x="738161" y="8168"/>
                  <a:pt x="715301" y="7215"/>
                </a:cubicBezTo>
                <a:cubicBezTo>
                  <a:pt x="695298" y="6263"/>
                  <a:pt x="680059" y="14835"/>
                  <a:pt x="670534" y="31028"/>
                </a:cubicBezTo>
                <a:cubicBezTo>
                  <a:pt x="661961" y="45315"/>
                  <a:pt x="654341" y="61508"/>
                  <a:pt x="649578" y="77700"/>
                </a:cubicBezTo>
                <a:cubicBezTo>
                  <a:pt x="643863" y="99608"/>
                  <a:pt x="641006" y="121515"/>
                  <a:pt x="637196" y="144375"/>
                </a:cubicBezTo>
                <a:cubicBezTo>
                  <a:pt x="634338" y="144375"/>
                  <a:pt x="630528" y="144375"/>
                  <a:pt x="626718" y="144375"/>
                </a:cubicBezTo>
                <a:cubicBezTo>
                  <a:pt x="602906" y="144375"/>
                  <a:pt x="579093" y="144375"/>
                  <a:pt x="555281" y="144375"/>
                </a:cubicBezTo>
                <a:cubicBezTo>
                  <a:pt x="552423" y="144375"/>
                  <a:pt x="548613" y="139613"/>
                  <a:pt x="547661" y="135803"/>
                </a:cubicBezTo>
                <a:cubicBezTo>
                  <a:pt x="542898" y="116753"/>
                  <a:pt x="538136" y="96750"/>
                  <a:pt x="534326" y="77700"/>
                </a:cubicBezTo>
                <a:cubicBezTo>
                  <a:pt x="523848" y="33885"/>
                  <a:pt x="489559" y="15788"/>
                  <a:pt x="448601" y="37696"/>
                </a:cubicBezTo>
                <a:cubicBezTo>
                  <a:pt x="418121" y="53888"/>
                  <a:pt x="386688" y="64365"/>
                  <a:pt x="353351" y="65318"/>
                </a:cubicBezTo>
                <a:cubicBezTo>
                  <a:pt x="333348" y="66271"/>
                  <a:pt x="318109" y="76748"/>
                  <a:pt x="308584" y="92940"/>
                </a:cubicBezTo>
                <a:cubicBezTo>
                  <a:pt x="300011" y="107228"/>
                  <a:pt x="293343" y="122468"/>
                  <a:pt x="285723" y="136756"/>
                </a:cubicBezTo>
                <a:cubicBezTo>
                  <a:pt x="283818" y="139613"/>
                  <a:pt x="280961" y="144375"/>
                  <a:pt x="278103" y="144375"/>
                </a:cubicBezTo>
                <a:cubicBezTo>
                  <a:pt x="261911" y="145328"/>
                  <a:pt x="245718" y="144375"/>
                  <a:pt x="229526" y="144375"/>
                </a:cubicBezTo>
                <a:cubicBezTo>
                  <a:pt x="228573" y="133898"/>
                  <a:pt x="227621" y="125325"/>
                  <a:pt x="226668" y="115800"/>
                </a:cubicBezTo>
                <a:cubicBezTo>
                  <a:pt x="222859" y="87225"/>
                  <a:pt x="217143" y="60555"/>
                  <a:pt x="201903" y="35790"/>
                </a:cubicBezTo>
                <a:cubicBezTo>
                  <a:pt x="190473" y="16740"/>
                  <a:pt x="174281" y="6263"/>
                  <a:pt x="151421" y="7215"/>
                </a:cubicBezTo>
                <a:cubicBezTo>
                  <a:pt x="130466" y="8168"/>
                  <a:pt x="109511" y="8168"/>
                  <a:pt x="88556" y="7215"/>
                </a:cubicBezTo>
                <a:cubicBezTo>
                  <a:pt x="63791" y="6263"/>
                  <a:pt x="46646" y="16740"/>
                  <a:pt x="35216" y="37696"/>
                </a:cubicBezTo>
                <a:cubicBezTo>
                  <a:pt x="30453" y="46268"/>
                  <a:pt x="25691" y="54840"/>
                  <a:pt x="22833" y="64365"/>
                </a:cubicBezTo>
                <a:cubicBezTo>
                  <a:pt x="5688" y="114848"/>
                  <a:pt x="3783" y="167235"/>
                  <a:pt x="11403" y="219623"/>
                </a:cubicBezTo>
                <a:cubicBezTo>
                  <a:pt x="15213" y="246293"/>
                  <a:pt x="21881" y="272010"/>
                  <a:pt x="37121" y="294871"/>
                </a:cubicBezTo>
                <a:cubicBezTo>
                  <a:pt x="48551" y="312015"/>
                  <a:pt x="63791" y="321540"/>
                  <a:pt x="85698" y="320588"/>
                </a:cubicBezTo>
                <a:cubicBezTo>
                  <a:pt x="108558" y="319635"/>
                  <a:pt x="131418" y="319635"/>
                  <a:pt x="154278" y="320588"/>
                </a:cubicBezTo>
                <a:cubicBezTo>
                  <a:pt x="173328" y="320588"/>
                  <a:pt x="187616" y="312968"/>
                  <a:pt x="198093" y="297728"/>
                </a:cubicBezTo>
                <a:cubicBezTo>
                  <a:pt x="213334" y="275821"/>
                  <a:pt x="219048" y="250103"/>
                  <a:pt x="223811" y="223433"/>
                </a:cubicBezTo>
                <a:lnTo>
                  <a:pt x="184759" y="223433"/>
                </a:lnTo>
                <a:cubicBezTo>
                  <a:pt x="178091" y="243435"/>
                  <a:pt x="176186" y="265343"/>
                  <a:pt x="158088" y="282488"/>
                </a:cubicBezTo>
                <a:cubicBezTo>
                  <a:pt x="153326" y="273915"/>
                  <a:pt x="147611" y="267248"/>
                  <a:pt x="145706" y="260581"/>
                </a:cubicBezTo>
                <a:cubicBezTo>
                  <a:pt x="139991" y="242483"/>
                  <a:pt x="134276" y="224385"/>
                  <a:pt x="132371" y="206288"/>
                </a:cubicBezTo>
                <a:cubicBezTo>
                  <a:pt x="126656" y="159615"/>
                  <a:pt x="127608" y="112943"/>
                  <a:pt x="145706" y="68175"/>
                </a:cubicBezTo>
                <a:cubicBezTo>
                  <a:pt x="148563" y="60555"/>
                  <a:pt x="153326" y="53888"/>
                  <a:pt x="159041" y="44363"/>
                </a:cubicBezTo>
                <a:cubicBezTo>
                  <a:pt x="182853" y="76748"/>
                  <a:pt x="185711" y="110085"/>
                  <a:pt x="189521" y="144375"/>
                </a:cubicBezTo>
                <a:cubicBezTo>
                  <a:pt x="179996" y="144375"/>
                  <a:pt x="172376" y="144375"/>
                  <a:pt x="163803" y="144375"/>
                </a:cubicBezTo>
                <a:cubicBezTo>
                  <a:pt x="151421" y="144375"/>
                  <a:pt x="142848" y="151996"/>
                  <a:pt x="141896" y="163425"/>
                </a:cubicBezTo>
                <a:cubicBezTo>
                  <a:pt x="141896" y="174856"/>
                  <a:pt x="150468" y="183428"/>
                  <a:pt x="163803" y="183428"/>
                </a:cubicBezTo>
                <a:cubicBezTo>
                  <a:pt x="176186" y="183428"/>
                  <a:pt x="188568" y="183428"/>
                  <a:pt x="200951" y="183428"/>
                </a:cubicBezTo>
                <a:cubicBezTo>
                  <a:pt x="224763" y="183428"/>
                  <a:pt x="248576" y="183428"/>
                  <a:pt x="272388" y="183428"/>
                </a:cubicBezTo>
                <a:cubicBezTo>
                  <a:pt x="272388" y="187238"/>
                  <a:pt x="271436" y="189143"/>
                  <a:pt x="271436" y="192000"/>
                </a:cubicBezTo>
                <a:cubicBezTo>
                  <a:pt x="264768" y="220575"/>
                  <a:pt x="257148" y="249150"/>
                  <a:pt x="250481" y="277725"/>
                </a:cubicBezTo>
                <a:cubicBezTo>
                  <a:pt x="235241" y="350115"/>
                  <a:pt x="229526" y="424410"/>
                  <a:pt x="225716" y="498706"/>
                </a:cubicBezTo>
                <a:cubicBezTo>
                  <a:pt x="223811" y="543473"/>
                  <a:pt x="222859" y="588240"/>
                  <a:pt x="228573" y="633960"/>
                </a:cubicBezTo>
                <a:cubicBezTo>
                  <a:pt x="240956" y="721590"/>
                  <a:pt x="280961" y="799696"/>
                  <a:pt x="318109" y="878753"/>
                </a:cubicBezTo>
                <a:cubicBezTo>
                  <a:pt x="339063" y="924473"/>
                  <a:pt x="404786" y="929235"/>
                  <a:pt x="437171" y="890183"/>
                </a:cubicBezTo>
                <a:cubicBezTo>
                  <a:pt x="443838" y="881610"/>
                  <a:pt x="451459" y="879706"/>
                  <a:pt x="460984" y="880658"/>
                </a:cubicBezTo>
                <a:cubicBezTo>
                  <a:pt x="508609" y="885421"/>
                  <a:pt x="556234" y="882563"/>
                  <a:pt x="602906" y="874943"/>
                </a:cubicBezTo>
                <a:cubicBezTo>
                  <a:pt x="724826" y="854940"/>
                  <a:pt x="834363" y="805410"/>
                  <a:pt x="935328" y="736831"/>
                </a:cubicBezTo>
                <a:cubicBezTo>
                  <a:pt x="961046" y="718733"/>
                  <a:pt x="985811" y="699683"/>
                  <a:pt x="1015338" y="687300"/>
                </a:cubicBezTo>
                <a:cubicBezTo>
                  <a:pt x="1028673" y="681585"/>
                  <a:pt x="1041056" y="672060"/>
                  <a:pt x="1051534" y="662535"/>
                </a:cubicBezTo>
                <a:cubicBezTo>
                  <a:pt x="1101063" y="622531"/>
                  <a:pt x="1126781" y="573953"/>
                  <a:pt x="1122018" y="511088"/>
                </a:cubicBezTo>
                <a:close/>
                <a:moveTo>
                  <a:pt x="793406" y="47221"/>
                </a:moveTo>
                <a:cubicBezTo>
                  <a:pt x="798168" y="55793"/>
                  <a:pt x="803884" y="63413"/>
                  <a:pt x="806741" y="71033"/>
                </a:cubicBezTo>
                <a:cubicBezTo>
                  <a:pt x="821981" y="111038"/>
                  <a:pt x="824838" y="152948"/>
                  <a:pt x="820076" y="193906"/>
                </a:cubicBezTo>
                <a:cubicBezTo>
                  <a:pt x="817218" y="216765"/>
                  <a:pt x="810551" y="239625"/>
                  <a:pt x="804836" y="261533"/>
                </a:cubicBezTo>
                <a:cubicBezTo>
                  <a:pt x="802931" y="268200"/>
                  <a:pt x="797216" y="274868"/>
                  <a:pt x="793406" y="282488"/>
                </a:cubicBezTo>
                <a:cubicBezTo>
                  <a:pt x="751496" y="245340"/>
                  <a:pt x="752448" y="81510"/>
                  <a:pt x="793406" y="47221"/>
                </a:cubicBezTo>
                <a:close/>
                <a:moveTo>
                  <a:pt x="812456" y="164378"/>
                </a:moveTo>
                <a:cubicBezTo>
                  <a:pt x="812456" y="149138"/>
                  <a:pt x="804836" y="140565"/>
                  <a:pt x="792453" y="140565"/>
                </a:cubicBezTo>
                <a:cubicBezTo>
                  <a:pt x="780071" y="140565"/>
                  <a:pt x="773403" y="149138"/>
                  <a:pt x="773403" y="165331"/>
                </a:cubicBezTo>
                <a:cubicBezTo>
                  <a:pt x="773403" y="180571"/>
                  <a:pt x="781023" y="189143"/>
                  <a:pt x="793406" y="189143"/>
                </a:cubicBezTo>
                <a:cubicBezTo>
                  <a:pt x="804836" y="189143"/>
                  <a:pt x="812456" y="179618"/>
                  <a:pt x="812456" y="164378"/>
                </a:cubicBezTo>
                <a:close/>
              </a:path>
            </a:pathLst>
          </a:custGeom>
          <a:solidFill>
            <a:schemeClr val="accent1"/>
          </a:solidFill>
          <a:ln w="25400" cap="flat">
            <a:noFill/>
            <a:prstDash val="solid"/>
            <a:miter/>
          </a:ln>
        </p:spPr>
        <p:txBody>
          <a:bodyPr rtlCol="0" anchor="ctr"/>
          <a:lstStyle/>
          <a:p>
            <a:endParaRPr lang="en-US"/>
          </a:p>
        </p:txBody>
      </p:sp>
      <p:sp>
        <p:nvSpPr>
          <p:cNvPr id="16" name="Freeform: Shape 22">
            <a:extLst>
              <a:ext uri="{FF2B5EF4-FFF2-40B4-BE49-F238E27FC236}">
                <a16:creationId xmlns:a16="http://schemas.microsoft.com/office/drawing/2014/main" id="{98D12D8C-9907-0E5C-30C0-47CC294F8396}"/>
              </a:ext>
            </a:extLst>
          </p:cNvPr>
          <p:cNvSpPr>
            <a:spLocks noChangeAspect="1"/>
          </p:cNvSpPr>
          <p:nvPr/>
        </p:nvSpPr>
        <p:spPr>
          <a:xfrm flipH="1">
            <a:off x="6941688" y="3403484"/>
            <a:ext cx="497114" cy="473215"/>
          </a:xfrm>
          <a:custGeom>
            <a:avLst/>
            <a:gdLst>
              <a:gd name="connsiteX0" fmla="*/ 748185 w 751501"/>
              <a:gd name="connsiteY0" fmla="*/ 576678 h 715371"/>
              <a:gd name="connsiteX1" fmla="*/ 725062 w 751501"/>
              <a:gd name="connsiteY1" fmla="*/ 510922 h 715371"/>
              <a:gd name="connsiteX2" fmla="*/ 516231 w 751501"/>
              <a:gd name="connsiteY2" fmla="*/ 114938 h 715371"/>
              <a:gd name="connsiteX3" fmla="*/ 473598 w 751501"/>
              <a:gd name="connsiteY3" fmla="*/ 49182 h 715371"/>
              <a:gd name="connsiteX4" fmla="*/ 277774 w 751501"/>
              <a:gd name="connsiteY4" fmla="*/ 50627 h 715371"/>
              <a:gd name="connsiteX5" fmla="*/ 230805 w 751501"/>
              <a:gd name="connsiteY5" fmla="*/ 125055 h 715371"/>
              <a:gd name="connsiteX6" fmla="*/ 46543 w 751501"/>
              <a:gd name="connsiteY6" fmla="*/ 474792 h 715371"/>
              <a:gd name="connsiteX7" fmla="*/ 11136 w 751501"/>
              <a:gd name="connsiteY7" fmla="*/ 553555 h 715371"/>
              <a:gd name="connsiteX8" fmla="*/ 95680 w 751501"/>
              <a:gd name="connsiteY8" fmla="*/ 707468 h 715371"/>
              <a:gd name="connsiteX9" fmla="*/ 161436 w 751501"/>
              <a:gd name="connsiteY9" fmla="*/ 714694 h 715371"/>
              <a:gd name="connsiteX10" fmla="*/ 376770 w 751501"/>
              <a:gd name="connsiteY10" fmla="*/ 714694 h 715371"/>
              <a:gd name="connsiteX11" fmla="*/ 376770 w 751501"/>
              <a:gd name="connsiteY11" fmla="*/ 715417 h 715371"/>
              <a:gd name="connsiteX12" fmla="*/ 543690 w 751501"/>
              <a:gd name="connsiteY12" fmla="*/ 715417 h 715371"/>
              <a:gd name="connsiteX13" fmla="*/ 634015 w 751501"/>
              <a:gd name="connsiteY13" fmla="*/ 711804 h 715371"/>
              <a:gd name="connsiteX14" fmla="*/ 717836 w 751501"/>
              <a:gd name="connsiteY14" fmla="*/ 670616 h 715371"/>
              <a:gd name="connsiteX15" fmla="*/ 748185 w 751501"/>
              <a:gd name="connsiteY15" fmla="*/ 576678 h 715371"/>
              <a:gd name="connsiteX16" fmla="*/ 644131 w 751501"/>
              <a:gd name="connsiteY16" fmla="*/ 640267 h 715371"/>
              <a:gd name="connsiteX17" fmla="*/ 595717 w 751501"/>
              <a:gd name="connsiteY17" fmla="*/ 646047 h 715371"/>
              <a:gd name="connsiteX18" fmla="*/ 376770 w 751501"/>
              <a:gd name="connsiteY18" fmla="*/ 646047 h 715371"/>
              <a:gd name="connsiteX19" fmla="*/ 376770 w 751501"/>
              <a:gd name="connsiteY19" fmla="*/ 646047 h 715371"/>
              <a:gd name="connsiteX20" fmla="*/ 159991 w 751501"/>
              <a:gd name="connsiteY20" fmla="*/ 646047 h 715371"/>
              <a:gd name="connsiteX21" fmla="*/ 114467 w 751501"/>
              <a:gd name="connsiteY21" fmla="*/ 640989 h 715371"/>
              <a:gd name="connsiteX22" fmla="*/ 76170 w 751501"/>
              <a:gd name="connsiteY22" fmla="*/ 573788 h 715371"/>
              <a:gd name="connsiteX23" fmla="*/ 95680 w 751501"/>
              <a:gd name="connsiteY23" fmla="*/ 528264 h 715371"/>
              <a:gd name="connsiteX24" fmla="*/ 302343 w 751501"/>
              <a:gd name="connsiteY24" fmla="*/ 136616 h 715371"/>
              <a:gd name="connsiteX25" fmla="*/ 331246 w 751501"/>
              <a:gd name="connsiteY25" fmla="*/ 92538 h 715371"/>
              <a:gd name="connsiteX26" fmla="*/ 422294 w 751501"/>
              <a:gd name="connsiteY26" fmla="*/ 92538 h 715371"/>
              <a:gd name="connsiteX27" fmla="*/ 456256 w 751501"/>
              <a:gd name="connsiteY27" fmla="*/ 146010 h 715371"/>
              <a:gd name="connsiteX28" fmla="*/ 662919 w 751501"/>
              <a:gd name="connsiteY28" fmla="*/ 538380 h 715371"/>
              <a:gd name="connsiteX29" fmla="*/ 678093 w 751501"/>
              <a:gd name="connsiteY29" fmla="*/ 575955 h 715371"/>
              <a:gd name="connsiteX30" fmla="*/ 644131 w 751501"/>
              <a:gd name="connsiteY30" fmla="*/ 640267 h 715371"/>
              <a:gd name="connsiteX31" fmla="*/ 410732 w 751501"/>
              <a:gd name="connsiteY31" fmla="*/ 278968 h 715371"/>
              <a:gd name="connsiteX32" fmla="*/ 409287 w 751501"/>
              <a:gd name="connsiteY32" fmla="*/ 265961 h 715371"/>
              <a:gd name="connsiteX33" fmla="*/ 371712 w 751501"/>
              <a:gd name="connsiteY33" fmla="*/ 242115 h 715371"/>
              <a:gd name="connsiteX34" fmla="*/ 343531 w 751501"/>
              <a:gd name="connsiteY34" fmla="*/ 275355 h 715371"/>
              <a:gd name="connsiteX35" fmla="*/ 344253 w 751501"/>
              <a:gd name="connsiteY35" fmla="*/ 444443 h 715371"/>
              <a:gd name="connsiteX36" fmla="*/ 347866 w 751501"/>
              <a:gd name="connsiteY36" fmla="*/ 459617 h 715371"/>
              <a:gd name="connsiteX37" fmla="*/ 384719 w 751501"/>
              <a:gd name="connsiteY37" fmla="*/ 477682 h 715371"/>
              <a:gd name="connsiteX38" fmla="*/ 412177 w 751501"/>
              <a:gd name="connsiteY38" fmla="*/ 444443 h 715371"/>
              <a:gd name="connsiteX39" fmla="*/ 412177 w 751501"/>
              <a:gd name="connsiteY39" fmla="*/ 359899 h 715371"/>
              <a:gd name="connsiteX40" fmla="*/ 411455 w 751501"/>
              <a:gd name="connsiteY40" fmla="*/ 359899 h 715371"/>
              <a:gd name="connsiteX41" fmla="*/ 410732 w 751501"/>
              <a:gd name="connsiteY41" fmla="*/ 278968 h 715371"/>
              <a:gd name="connsiteX42" fmla="*/ 377493 w 751501"/>
              <a:gd name="connsiteY42" fmla="*/ 512367 h 715371"/>
              <a:gd name="connsiteX43" fmla="*/ 343531 w 751501"/>
              <a:gd name="connsiteY43" fmla="*/ 546329 h 715371"/>
              <a:gd name="connsiteX44" fmla="*/ 376770 w 751501"/>
              <a:gd name="connsiteY44" fmla="*/ 580291 h 715371"/>
              <a:gd name="connsiteX45" fmla="*/ 410732 w 751501"/>
              <a:gd name="connsiteY45" fmla="*/ 547051 h 715371"/>
              <a:gd name="connsiteX46" fmla="*/ 377493 w 751501"/>
              <a:gd name="connsiteY46" fmla="*/ 512367 h 7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51501" h="715371">
                <a:moveTo>
                  <a:pt x="748185" y="576678"/>
                </a:moveTo>
                <a:cubicBezTo>
                  <a:pt x="745295" y="553555"/>
                  <a:pt x="735901" y="531877"/>
                  <a:pt x="725062" y="510922"/>
                </a:cubicBezTo>
                <a:cubicBezTo>
                  <a:pt x="655693" y="378686"/>
                  <a:pt x="586323" y="246451"/>
                  <a:pt x="516231" y="114938"/>
                </a:cubicBezTo>
                <a:cubicBezTo>
                  <a:pt x="503947" y="91815"/>
                  <a:pt x="489495" y="70137"/>
                  <a:pt x="473598" y="49182"/>
                </a:cubicBezTo>
                <a:cubicBezTo>
                  <a:pt x="428797" y="-10794"/>
                  <a:pt x="323298" y="-11516"/>
                  <a:pt x="277774" y="50627"/>
                </a:cubicBezTo>
                <a:cubicBezTo>
                  <a:pt x="260432" y="74473"/>
                  <a:pt x="244535" y="99041"/>
                  <a:pt x="230805" y="125055"/>
                </a:cubicBezTo>
                <a:cubicBezTo>
                  <a:pt x="168662" y="241393"/>
                  <a:pt x="107241" y="357731"/>
                  <a:pt x="46543" y="474792"/>
                </a:cubicBezTo>
                <a:cubicBezTo>
                  <a:pt x="33536" y="500083"/>
                  <a:pt x="21252" y="526096"/>
                  <a:pt x="11136" y="553555"/>
                </a:cubicBezTo>
                <a:cubicBezTo>
                  <a:pt x="-15600" y="625092"/>
                  <a:pt x="38594" y="695906"/>
                  <a:pt x="95680" y="707468"/>
                </a:cubicBezTo>
                <a:cubicBezTo>
                  <a:pt x="117358" y="711804"/>
                  <a:pt x="139758" y="714694"/>
                  <a:pt x="161436" y="714694"/>
                </a:cubicBezTo>
                <a:cubicBezTo>
                  <a:pt x="232973" y="715417"/>
                  <a:pt x="304510" y="714694"/>
                  <a:pt x="376770" y="714694"/>
                </a:cubicBezTo>
                <a:lnTo>
                  <a:pt x="376770" y="715417"/>
                </a:lnTo>
                <a:cubicBezTo>
                  <a:pt x="432410" y="715417"/>
                  <a:pt x="488050" y="716139"/>
                  <a:pt x="543690" y="715417"/>
                </a:cubicBezTo>
                <a:cubicBezTo>
                  <a:pt x="574039" y="715417"/>
                  <a:pt x="603666" y="713971"/>
                  <a:pt x="634015" y="711804"/>
                </a:cubicBezTo>
                <a:cubicBezTo>
                  <a:pt x="667254" y="709636"/>
                  <a:pt x="696158" y="695906"/>
                  <a:pt x="717836" y="670616"/>
                </a:cubicBezTo>
                <a:cubicBezTo>
                  <a:pt x="740237" y="643157"/>
                  <a:pt x="752521" y="612085"/>
                  <a:pt x="748185" y="576678"/>
                </a:cubicBezTo>
                <a:close/>
                <a:moveTo>
                  <a:pt x="644131" y="640267"/>
                </a:moveTo>
                <a:cubicBezTo>
                  <a:pt x="628234" y="644602"/>
                  <a:pt x="611614" y="646047"/>
                  <a:pt x="595717" y="646047"/>
                </a:cubicBezTo>
                <a:cubicBezTo>
                  <a:pt x="522735" y="646770"/>
                  <a:pt x="449752" y="646047"/>
                  <a:pt x="376770" y="646047"/>
                </a:cubicBezTo>
                <a:lnTo>
                  <a:pt x="376770" y="646047"/>
                </a:lnTo>
                <a:cubicBezTo>
                  <a:pt x="304510" y="646047"/>
                  <a:pt x="232251" y="646047"/>
                  <a:pt x="159991" y="646047"/>
                </a:cubicBezTo>
                <a:cubicBezTo>
                  <a:pt x="144816" y="646047"/>
                  <a:pt x="129642" y="644602"/>
                  <a:pt x="114467" y="640989"/>
                </a:cubicBezTo>
                <a:cubicBezTo>
                  <a:pt x="84118" y="634486"/>
                  <a:pt x="66053" y="602691"/>
                  <a:pt x="76170" y="573788"/>
                </a:cubicBezTo>
                <a:cubicBezTo>
                  <a:pt x="81228" y="557890"/>
                  <a:pt x="88454" y="542716"/>
                  <a:pt x="95680" y="528264"/>
                </a:cubicBezTo>
                <a:cubicBezTo>
                  <a:pt x="164326" y="397474"/>
                  <a:pt x="232973" y="267406"/>
                  <a:pt x="302343" y="136616"/>
                </a:cubicBezTo>
                <a:cubicBezTo>
                  <a:pt x="310291" y="120719"/>
                  <a:pt x="321130" y="106990"/>
                  <a:pt x="331246" y="92538"/>
                </a:cubicBezTo>
                <a:cubicBezTo>
                  <a:pt x="350034" y="65079"/>
                  <a:pt x="404229" y="65802"/>
                  <a:pt x="422294" y="92538"/>
                </a:cubicBezTo>
                <a:cubicBezTo>
                  <a:pt x="433855" y="109880"/>
                  <a:pt x="446139" y="127222"/>
                  <a:pt x="456256" y="146010"/>
                </a:cubicBezTo>
                <a:cubicBezTo>
                  <a:pt x="525625" y="276800"/>
                  <a:pt x="594272" y="407590"/>
                  <a:pt x="662919" y="538380"/>
                </a:cubicBezTo>
                <a:cubicBezTo>
                  <a:pt x="669422" y="549942"/>
                  <a:pt x="674480" y="562949"/>
                  <a:pt x="678093" y="575955"/>
                </a:cubicBezTo>
                <a:cubicBezTo>
                  <a:pt x="686764" y="601969"/>
                  <a:pt x="670867" y="633041"/>
                  <a:pt x="644131" y="640267"/>
                </a:cubicBezTo>
                <a:close/>
                <a:moveTo>
                  <a:pt x="410732" y="278968"/>
                </a:moveTo>
                <a:cubicBezTo>
                  <a:pt x="410732" y="274632"/>
                  <a:pt x="410732" y="269574"/>
                  <a:pt x="409287" y="265961"/>
                </a:cubicBezTo>
                <a:cubicBezTo>
                  <a:pt x="404951" y="249341"/>
                  <a:pt x="389054" y="239225"/>
                  <a:pt x="371712" y="242115"/>
                </a:cubicBezTo>
                <a:cubicBezTo>
                  <a:pt x="355815" y="244283"/>
                  <a:pt x="343531" y="258012"/>
                  <a:pt x="343531" y="275355"/>
                </a:cubicBezTo>
                <a:cubicBezTo>
                  <a:pt x="343531" y="331717"/>
                  <a:pt x="343531" y="388080"/>
                  <a:pt x="344253" y="444443"/>
                </a:cubicBezTo>
                <a:cubicBezTo>
                  <a:pt x="344253" y="449501"/>
                  <a:pt x="345698" y="455282"/>
                  <a:pt x="347866" y="459617"/>
                </a:cubicBezTo>
                <a:cubicBezTo>
                  <a:pt x="354370" y="473347"/>
                  <a:pt x="370267" y="481295"/>
                  <a:pt x="384719" y="477682"/>
                </a:cubicBezTo>
                <a:cubicBezTo>
                  <a:pt x="400616" y="474069"/>
                  <a:pt x="411455" y="461062"/>
                  <a:pt x="412177" y="444443"/>
                </a:cubicBezTo>
                <a:cubicBezTo>
                  <a:pt x="412177" y="416261"/>
                  <a:pt x="412177" y="388080"/>
                  <a:pt x="412177" y="359899"/>
                </a:cubicBezTo>
                <a:lnTo>
                  <a:pt x="411455" y="359899"/>
                </a:lnTo>
                <a:cubicBezTo>
                  <a:pt x="410732" y="332440"/>
                  <a:pt x="410732" y="305704"/>
                  <a:pt x="410732" y="278968"/>
                </a:cubicBezTo>
                <a:close/>
                <a:moveTo>
                  <a:pt x="377493" y="512367"/>
                </a:moveTo>
                <a:cubicBezTo>
                  <a:pt x="358705" y="511644"/>
                  <a:pt x="343531" y="527541"/>
                  <a:pt x="343531" y="546329"/>
                </a:cubicBezTo>
                <a:cubicBezTo>
                  <a:pt x="343531" y="565116"/>
                  <a:pt x="357983" y="580291"/>
                  <a:pt x="376770" y="580291"/>
                </a:cubicBezTo>
                <a:cubicBezTo>
                  <a:pt x="395558" y="580291"/>
                  <a:pt x="410732" y="565839"/>
                  <a:pt x="410732" y="547051"/>
                </a:cubicBezTo>
                <a:cubicBezTo>
                  <a:pt x="410732" y="527541"/>
                  <a:pt x="396280" y="512367"/>
                  <a:pt x="377493" y="512367"/>
                </a:cubicBezTo>
                <a:close/>
              </a:path>
            </a:pathLst>
          </a:custGeom>
          <a:solidFill>
            <a:schemeClr val="accent1"/>
          </a:solidFill>
          <a:ln w="7223" cap="flat">
            <a:noFill/>
            <a:prstDash val="solid"/>
            <a:miter/>
          </a:ln>
        </p:spPr>
        <p:txBody>
          <a:bodyPr rtlCol="0" anchor="ctr"/>
          <a:lstStyle/>
          <a:p>
            <a:endParaRPr lang="en-US"/>
          </a:p>
        </p:txBody>
      </p:sp>
      <p:sp>
        <p:nvSpPr>
          <p:cNvPr id="17" name="Freeform 87">
            <a:extLst>
              <a:ext uri="{FF2B5EF4-FFF2-40B4-BE49-F238E27FC236}">
                <a16:creationId xmlns:a16="http://schemas.microsoft.com/office/drawing/2014/main" id="{4D2BDB56-851F-11D6-5383-8BC24EFF12ED}"/>
              </a:ext>
            </a:extLst>
          </p:cNvPr>
          <p:cNvSpPr>
            <a:spLocks noChangeAspect="1" noEditPoints="1"/>
          </p:cNvSpPr>
          <p:nvPr/>
        </p:nvSpPr>
        <p:spPr bwMode="auto">
          <a:xfrm flipH="1">
            <a:off x="5876959" y="4475849"/>
            <a:ext cx="438082" cy="497114"/>
          </a:xfrm>
          <a:custGeom>
            <a:avLst/>
            <a:gdLst>
              <a:gd name="T0" fmla="*/ 0 w 141"/>
              <a:gd name="T1" fmla="*/ 126 h 160"/>
              <a:gd name="T2" fmla="*/ 5 w 141"/>
              <a:gd name="T3" fmla="*/ 160 h 160"/>
              <a:gd name="T4" fmla="*/ 65 w 141"/>
              <a:gd name="T5" fmla="*/ 137 h 160"/>
              <a:gd name="T6" fmla="*/ 23 w 141"/>
              <a:gd name="T7" fmla="*/ 103 h 160"/>
              <a:gd name="T8" fmla="*/ 61 w 141"/>
              <a:gd name="T9" fmla="*/ 112 h 160"/>
              <a:gd name="T10" fmla="*/ 70 w 141"/>
              <a:gd name="T11" fmla="*/ 129 h 160"/>
              <a:gd name="T12" fmla="*/ 79 w 141"/>
              <a:gd name="T13" fmla="*/ 112 h 160"/>
              <a:gd name="T14" fmla="*/ 110 w 141"/>
              <a:gd name="T15" fmla="*/ 103 h 160"/>
              <a:gd name="T16" fmla="*/ 75 w 141"/>
              <a:gd name="T17" fmla="*/ 160 h 160"/>
              <a:gd name="T18" fmla="*/ 141 w 141"/>
              <a:gd name="T19" fmla="*/ 155 h 160"/>
              <a:gd name="T20" fmla="*/ 117 w 141"/>
              <a:gd name="T21" fmla="*/ 103 h 160"/>
              <a:gd name="T22" fmla="*/ 99 w 141"/>
              <a:gd name="T23" fmla="*/ 140 h 160"/>
              <a:gd name="T24" fmla="*/ 99 w 141"/>
              <a:gd name="T25" fmla="*/ 130 h 160"/>
              <a:gd name="T26" fmla="*/ 113 w 141"/>
              <a:gd name="T27" fmla="*/ 135 h 160"/>
              <a:gd name="T28" fmla="*/ 28 w 141"/>
              <a:gd name="T29" fmla="*/ 83 h 160"/>
              <a:gd name="T30" fmla="*/ 23 w 141"/>
              <a:gd name="T31" fmla="*/ 37 h 160"/>
              <a:gd name="T32" fmla="*/ 52 w 141"/>
              <a:gd name="T33" fmla="*/ 9 h 160"/>
              <a:gd name="T34" fmla="*/ 121 w 141"/>
              <a:gd name="T35" fmla="*/ 37 h 160"/>
              <a:gd name="T36" fmla="*/ 112 w 141"/>
              <a:gd name="T37" fmla="*/ 37 h 160"/>
              <a:gd name="T38" fmla="*/ 131 w 141"/>
              <a:gd name="T39" fmla="*/ 60 h 160"/>
              <a:gd name="T40" fmla="*/ 89 w 141"/>
              <a:gd name="T41" fmla="*/ 0 h 160"/>
              <a:gd name="T42" fmla="*/ 10 w 141"/>
              <a:gd name="T43" fmla="*/ 42 h 160"/>
              <a:gd name="T44" fmla="*/ 28 w 141"/>
              <a:gd name="T45" fmla="*/ 83 h 160"/>
              <a:gd name="T46" fmla="*/ 75 w 141"/>
              <a:gd name="T47" fmla="*/ 18 h 160"/>
              <a:gd name="T48" fmla="*/ 38 w 141"/>
              <a:gd name="T49" fmla="*/ 42 h 160"/>
              <a:gd name="T50" fmla="*/ 61 w 141"/>
              <a:gd name="T51" fmla="*/ 47 h 160"/>
              <a:gd name="T52" fmla="*/ 103 w 141"/>
              <a:gd name="T53" fmla="*/ 42 h 160"/>
              <a:gd name="T54" fmla="*/ 85 w 141"/>
              <a:gd name="T55" fmla="*/ 33 h 160"/>
              <a:gd name="T56" fmla="*/ 103 w 141"/>
              <a:gd name="T57" fmla="*/ 47 h 160"/>
              <a:gd name="T58" fmla="*/ 38 w 141"/>
              <a:gd name="T59" fmla="*/ 79 h 160"/>
              <a:gd name="T60" fmla="*/ 80 w 141"/>
              <a:gd name="T61" fmla="*/ 103 h 160"/>
              <a:gd name="T62" fmla="*/ 103 w 141"/>
              <a:gd name="T63" fmla="*/ 55 h 160"/>
              <a:gd name="T64" fmla="*/ 80 w 141"/>
              <a:gd name="T65" fmla="*/ 46 h 160"/>
              <a:gd name="T66" fmla="*/ 38 w 141"/>
              <a:gd name="T67" fmla="*/ 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60">
                <a:moveTo>
                  <a:pt x="23" y="103"/>
                </a:moveTo>
                <a:cubicBezTo>
                  <a:pt x="10" y="103"/>
                  <a:pt x="0" y="113"/>
                  <a:pt x="0" y="126"/>
                </a:cubicBezTo>
                <a:cubicBezTo>
                  <a:pt x="0" y="155"/>
                  <a:pt x="0" y="155"/>
                  <a:pt x="0" y="155"/>
                </a:cubicBezTo>
                <a:cubicBezTo>
                  <a:pt x="0" y="157"/>
                  <a:pt x="2" y="160"/>
                  <a:pt x="5" y="160"/>
                </a:cubicBezTo>
                <a:cubicBezTo>
                  <a:pt x="65" y="160"/>
                  <a:pt x="65" y="160"/>
                  <a:pt x="65" y="160"/>
                </a:cubicBezTo>
                <a:cubicBezTo>
                  <a:pt x="65" y="137"/>
                  <a:pt x="65" y="137"/>
                  <a:pt x="65" y="137"/>
                </a:cubicBezTo>
                <a:cubicBezTo>
                  <a:pt x="31" y="103"/>
                  <a:pt x="31" y="103"/>
                  <a:pt x="31" y="103"/>
                </a:cubicBezTo>
                <a:lnTo>
                  <a:pt x="23" y="103"/>
                </a:lnTo>
                <a:close/>
                <a:moveTo>
                  <a:pt x="79" y="112"/>
                </a:moveTo>
                <a:cubicBezTo>
                  <a:pt x="61" y="112"/>
                  <a:pt x="61" y="112"/>
                  <a:pt x="61" y="112"/>
                </a:cubicBezTo>
                <a:cubicBezTo>
                  <a:pt x="58" y="112"/>
                  <a:pt x="55" y="112"/>
                  <a:pt x="52" y="110"/>
                </a:cubicBezTo>
                <a:cubicBezTo>
                  <a:pt x="70" y="129"/>
                  <a:pt x="70" y="129"/>
                  <a:pt x="70" y="129"/>
                </a:cubicBezTo>
                <a:cubicBezTo>
                  <a:pt x="88" y="110"/>
                  <a:pt x="88" y="110"/>
                  <a:pt x="88" y="110"/>
                </a:cubicBezTo>
                <a:cubicBezTo>
                  <a:pt x="85" y="111"/>
                  <a:pt x="82" y="112"/>
                  <a:pt x="79" y="112"/>
                </a:cubicBezTo>
                <a:close/>
                <a:moveTo>
                  <a:pt x="117" y="103"/>
                </a:moveTo>
                <a:cubicBezTo>
                  <a:pt x="110" y="103"/>
                  <a:pt x="110" y="103"/>
                  <a:pt x="110" y="103"/>
                </a:cubicBezTo>
                <a:cubicBezTo>
                  <a:pt x="75" y="137"/>
                  <a:pt x="75" y="137"/>
                  <a:pt x="75" y="137"/>
                </a:cubicBezTo>
                <a:cubicBezTo>
                  <a:pt x="75" y="160"/>
                  <a:pt x="75" y="160"/>
                  <a:pt x="75" y="160"/>
                </a:cubicBezTo>
                <a:cubicBezTo>
                  <a:pt x="136" y="160"/>
                  <a:pt x="136" y="160"/>
                  <a:pt x="136" y="160"/>
                </a:cubicBezTo>
                <a:cubicBezTo>
                  <a:pt x="138" y="160"/>
                  <a:pt x="141" y="157"/>
                  <a:pt x="141" y="155"/>
                </a:cubicBezTo>
                <a:cubicBezTo>
                  <a:pt x="141" y="126"/>
                  <a:pt x="141" y="126"/>
                  <a:pt x="141" y="126"/>
                </a:cubicBezTo>
                <a:cubicBezTo>
                  <a:pt x="141" y="113"/>
                  <a:pt x="130" y="103"/>
                  <a:pt x="117" y="103"/>
                </a:cubicBezTo>
                <a:close/>
                <a:moveTo>
                  <a:pt x="108" y="140"/>
                </a:moveTo>
                <a:cubicBezTo>
                  <a:pt x="99" y="140"/>
                  <a:pt x="99" y="140"/>
                  <a:pt x="99" y="140"/>
                </a:cubicBezTo>
                <a:cubicBezTo>
                  <a:pt x="96" y="140"/>
                  <a:pt x="93" y="138"/>
                  <a:pt x="93" y="135"/>
                </a:cubicBezTo>
                <a:cubicBezTo>
                  <a:pt x="93" y="132"/>
                  <a:pt x="96" y="130"/>
                  <a:pt x="99" y="130"/>
                </a:cubicBezTo>
                <a:cubicBezTo>
                  <a:pt x="108" y="130"/>
                  <a:pt x="108" y="130"/>
                  <a:pt x="108" y="130"/>
                </a:cubicBezTo>
                <a:cubicBezTo>
                  <a:pt x="111" y="130"/>
                  <a:pt x="113" y="132"/>
                  <a:pt x="113" y="135"/>
                </a:cubicBezTo>
                <a:cubicBezTo>
                  <a:pt x="113" y="138"/>
                  <a:pt x="111" y="140"/>
                  <a:pt x="108" y="140"/>
                </a:cubicBezTo>
                <a:close/>
                <a:moveTo>
                  <a:pt x="28" y="83"/>
                </a:moveTo>
                <a:cubicBezTo>
                  <a:pt x="28" y="37"/>
                  <a:pt x="28" y="37"/>
                  <a:pt x="28" y="37"/>
                </a:cubicBezTo>
                <a:cubicBezTo>
                  <a:pt x="23" y="37"/>
                  <a:pt x="23" y="37"/>
                  <a:pt x="23" y="37"/>
                </a:cubicBezTo>
                <a:cubicBezTo>
                  <a:pt x="22" y="37"/>
                  <a:pt x="21" y="37"/>
                  <a:pt x="19" y="37"/>
                </a:cubicBezTo>
                <a:cubicBezTo>
                  <a:pt x="21" y="21"/>
                  <a:pt x="35" y="9"/>
                  <a:pt x="52" y="9"/>
                </a:cubicBezTo>
                <a:cubicBezTo>
                  <a:pt x="89" y="9"/>
                  <a:pt x="89" y="9"/>
                  <a:pt x="89" y="9"/>
                </a:cubicBezTo>
                <a:cubicBezTo>
                  <a:pt x="105" y="9"/>
                  <a:pt x="119" y="21"/>
                  <a:pt x="121" y="37"/>
                </a:cubicBezTo>
                <a:cubicBezTo>
                  <a:pt x="120" y="37"/>
                  <a:pt x="119" y="37"/>
                  <a:pt x="117" y="37"/>
                </a:cubicBezTo>
                <a:cubicBezTo>
                  <a:pt x="112" y="37"/>
                  <a:pt x="112" y="37"/>
                  <a:pt x="112" y="37"/>
                </a:cubicBezTo>
                <a:cubicBezTo>
                  <a:pt x="112" y="83"/>
                  <a:pt x="112" y="83"/>
                  <a:pt x="112" y="83"/>
                </a:cubicBezTo>
                <a:cubicBezTo>
                  <a:pt x="123" y="81"/>
                  <a:pt x="131" y="72"/>
                  <a:pt x="131" y="60"/>
                </a:cubicBezTo>
                <a:cubicBezTo>
                  <a:pt x="131" y="42"/>
                  <a:pt x="131" y="42"/>
                  <a:pt x="131" y="42"/>
                </a:cubicBezTo>
                <a:cubicBezTo>
                  <a:pt x="131" y="18"/>
                  <a:pt x="112" y="0"/>
                  <a:pt x="89" y="0"/>
                </a:cubicBezTo>
                <a:cubicBezTo>
                  <a:pt x="52" y="0"/>
                  <a:pt x="52" y="0"/>
                  <a:pt x="52" y="0"/>
                </a:cubicBezTo>
                <a:cubicBezTo>
                  <a:pt x="28" y="0"/>
                  <a:pt x="10" y="19"/>
                  <a:pt x="10" y="42"/>
                </a:cubicBezTo>
                <a:cubicBezTo>
                  <a:pt x="10" y="60"/>
                  <a:pt x="10" y="60"/>
                  <a:pt x="10" y="60"/>
                </a:cubicBezTo>
                <a:cubicBezTo>
                  <a:pt x="10" y="72"/>
                  <a:pt x="17" y="81"/>
                  <a:pt x="28" y="83"/>
                </a:cubicBezTo>
                <a:close/>
                <a:moveTo>
                  <a:pt x="75" y="32"/>
                </a:moveTo>
                <a:cubicBezTo>
                  <a:pt x="75" y="18"/>
                  <a:pt x="75" y="18"/>
                  <a:pt x="75" y="18"/>
                </a:cubicBezTo>
                <a:cubicBezTo>
                  <a:pt x="61" y="18"/>
                  <a:pt x="61" y="18"/>
                  <a:pt x="61" y="18"/>
                </a:cubicBezTo>
                <a:cubicBezTo>
                  <a:pt x="48" y="18"/>
                  <a:pt x="38" y="29"/>
                  <a:pt x="38" y="42"/>
                </a:cubicBezTo>
                <a:cubicBezTo>
                  <a:pt x="38" y="47"/>
                  <a:pt x="38" y="47"/>
                  <a:pt x="38" y="47"/>
                </a:cubicBezTo>
                <a:cubicBezTo>
                  <a:pt x="61" y="47"/>
                  <a:pt x="61" y="47"/>
                  <a:pt x="61" y="47"/>
                </a:cubicBezTo>
                <a:cubicBezTo>
                  <a:pt x="69" y="46"/>
                  <a:pt x="75" y="40"/>
                  <a:pt x="75" y="32"/>
                </a:cubicBezTo>
                <a:close/>
                <a:moveTo>
                  <a:pt x="103" y="42"/>
                </a:moveTo>
                <a:cubicBezTo>
                  <a:pt x="103" y="31"/>
                  <a:pt x="95" y="21"/>
                  <a:pt x="85" y="19"/>
                </a:cubicBezTo>
                <a:cubicBezTo>
                  <a:pt x="85" y="33"/>
                  <a:pt x="85" y="33"/>
                  <a:pt x="85" y="33"/>
                </a:cubicBezTo>
                <a:cubicBezTo>
                  <a:pt x="85" y="41"/>
                  <a:pt x="91" y="47"/>
                  <a:pt x="98" y="47"/>
                </a:cubicBezTo>
                <a:cubicBezTo>
                  <a:pt x="103" y="47"/>
                  <a:pt x="103" y="47"/>
                  <a:pt x="103" y="47"/>
                </a:cubicBezTo>
                <a:lnTo>
                  <a:pt x="103" y="42"/>
                </a:lnTo>
                <a:close/>
                <a:moveTo>
                  <a:pt x="38" y="79"/>
                </a:moveTo>
                <a:cubicBezTo>
                  <a:pt x="38" y="92"/>
                  <a:pt x="48" y="103"/>
                  <a:pt x="61" y="103"/>
                </a:cubicBezTo>
                <a:cubicBezTo>
                  <a:pt x="80" y="103"/>
                  <a:pt x="80" y="103"/>
                  <a:pt x="80" y="103"/>
                </a:cubicBezTo>
                <a:cubicBezTo>
                  <a:pt x="92" y="103"/>
                  <a:pt x="103" y="92"/>
                  <a:pt x="103" y="79"/>
                </a:cubicBezTo>
                <a:cubicBezTo>
                  <a:pt x="103" y="55"/>
                  <a:pt x="103" y="55"/>
                  <a:pt x="103" y="55"/>
                </a:cubicBezTo>
                <a:cubicBezTo>
                  <a:pt x="98" y="55"/>
                  <a:pt x="98" y="55"/>
                  <a:pt x="98" y="55"/>
                </a:cubicBezTo>
                <a:cubicBezTo>
                  <a:pt x="91" y="55"/>
                  <a:pt x="84" y="52"/>
                  <a:pt x="80" y="46"/>
                </a:cubicBezTo>
                <a:cubicBezTo>
                  <a:pt x="75" y="52"/>
                  <a:pt x="69" y="55"/>
                  <a:pt x="61" y="55"/>
                </a:cubicBezTo>
                <a:cubicBezTo>
                  <a:pt x="38" y="55"/>
                  <a:pt x="38" y="55"/>
                  <a:pt x="38" y="55"/>
                </a:cubicBezTo>
                <a:lnTo>
                  <a:pt x="38" y="79"/>
                </a:lnTo>
                <a:close/>
              </a:path>
            </a:pathLst>
          </a:custGeom>
          <a:solidFill>
            <a:schemeClr val="accent2"/>
          </a:solidFill>
          <a:ln w="0">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Tree>
    <p:extLst>
      <p:ext uri="{BB962C8B-B14F-4D97-AF65-F5344CB8AC3E}">
        <p14:creationId xmlns:p14="http://schemas.microsoft.com/office/powerpoint/2010/main" val="2739942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墙上有钟表的建筑&#10;&#10;AI 生成的内容可能不正确。">
            <a:extLst>
              <a:ext uri="{FF2B5EF4-FFF2-40B4-BE49-F238E27FC236}">
                <a16:creationId xmlns:a16="http://schemas.microsoft.com/office/drawing/2014/main" id="{7EC8711D-64BC-233F-4E7B-F9DA76E5831C}"/>
              </a:ext>
            </a:extLst>
          </p:cNvPr>
          <p:cNvPicPr>
            <a:picLocks noChangeAspect="1"/>
          </p:cNvPicPr>
          <p:nvPr/>
        </p:nvPicPr>
        <p:blipFill>
          <a:blip r:embed="rId2">
            <a:extLst>
              <a:ext uri="{28A0092B-C50C-407E-A947-70E740481C1C}">
                <a14:useLocalDpi xmlns:a14="http://schemas.microsoft.com/office/drawing/2010/main" val="0"/>
              </a:ext>
            </a:extLst>
          </a:blip>
          <a:srcRect l="543" t="5804" r="4946" b="100"/>
          <a:stretch>
            <a:fillRect/>
          </a:stretch>
        </p:blipFill>
        <p:spPr>
          <a:xfrm>
            <a:off x="1111589" y="1590299"/>
            <a:ext cx="5904396" cy="3919118"/>
          </a:xfrm>
          <a:custGeom>
            <a:avLst/>
            <a:gdLst>
              <a:gd name="connsiteX0" fmla="*/ 318801 w 5904396"/>
              <a:gd name="connsiteY0" fmla="*/ 0 h 3919118"/>
              <a:gd name="connsiteX1" fmla="*/ 5579971 w 5904396"/>
              <a:gd name="connsiteY1" fmla="*/ 0 h 3919118"/>
              <a:gd name="connsiteX2" fmla="*/ 5904396 w 5904396"/>
              <a:gd name="connsiteY2" fmla="*/ 324425 h 3919118"/>
              <a:gd name="connsiteX3" fmla="*/ 5904396 w 5904396"/>
              <a:gd name="connsiteY3" fmla="*/ 3594693 h 3919118"/>
              <a:gd name="connsiteX4" fmla="*/ 5579971 w 5904396"/>
              <a:gd name="connsiteY4" fmla="*/ 3919118 h 3919118"/>
              <a:gd name="connsiteX5" fmla="*/ 318801 w 5904396"/>
              <a:gd name="connsiteY5" fmla="*/ 3919118 h 3919118"/>
              <a:gd name="connsiteX6" fmla="*/ 967 w 5904396"/>
              <a:gd name="connsiteY6" fmla="*/ 3660076 h 3919118"/>
              <a:gd name="connsiteX7" fmla="*/ 0 w 5904396"/>
              <a:gd name="connsiteY7" fmla="*/ 3650482 h 3919118"/>
              <a:gd name="connsiteX8" fmla="*/ 0 w 5904396"/>
              <a:gd name="connsiteY8" fmla="*/ 268637 h 3919118"/>
              <a:gd name="connsiteX9" fmla="*/ 967 w 5904396"/>
              <a:gd name="connsiteY9" fmla="*/ 259042 h 3919118"/>
              <a:gd name="connsiteX10" fmla="*/ 318801 w 5904396"/>
              <a:gd name="connsiteY10" fmla="*/ 0 h 391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4396" h="3919118">
                <a:moveTo>
                  <a:pt x="318801" y="0"/>
                </a:moveTo>
                <a:lnTo>
                  <a:pt x="5579971" y="0"/>
                </a:lnTo>
                <a:cubicBezTo>
                  <a:pt x="5759146" y="0"/>
                  <a:pt x="5904396" y="145250"/>
                  <a:pt x="5904396" y="324425"/>
                </a:cubicBezTo>
                <a:lnTo>
                  <a:pt x="5904396" y="3594693"/>
                </a:lnTo>
                <a:cubicBezTo>
                  <a:pt x="5904396" y="3773868"/>
                  <a:pt x="5759146" y="3919118"/>
                  <a:pt x="5579971" y="3919118"/>
                </a:cubicBezTo>
                <a:lnTo>
                  <a:pt x="318801" y="3919118"/>
                </a:lnTo>
                <a:cubicBezTo>
                  <a:pt x="162023" y="3919118"/>
                  <a:pt x="31219" y="3807911"/>
                  <a:pt x="967" y="3660076"/>
                </a:cubicBezTo>
                <a:lnTo>
                  <a:pt x="0" y="3650482"/>
                </a:lnTo>
                <a:lnTo>
                  <a:pt x="0" y="268637"/>
                </a:lnTo>
                <a:lnTo>
                  <a:pt x="967" y="259042"/>
                </a:lnTo>
                <a:cubicBezTo>
                  <a:pt x="31219" y="111207"/>
                  <a:pt x="162023" y="0"/>
                  <a:pt x="318801" y="0"/>
                </a:cubicBezTo>
                <a:close/>
              </a:path>
            </a:pathLst>
          </a:custGeom>
        </p:spPr>
      </p:pic>
      <p:grpSp>
        <p:nvGrpSpPr>
          <p:cNvPr id="38" name="组合 37">
            <a:extLst>
              <a:ext uri="{FF2B5EF4-FFF2-40B4-BE49-F238E27FC236}">
                <a16:creationId xmlns:a16="http://schemas.microsoft.com/office/drawing/2014/main" id="{16DA993E-6CE9-21E9-3DD3-EBA5FE15197C}"/>
              </a:ext>
            </a:extLst>
          </p:cNvPr>
          <p:cNvGrpSpPr/>
          <p:nvPr/>
        </p:nvGrpSpPr>
        <p:grpSpPr>
          <a:xfrm>
            <a:off x="11538795" y="534191"/>
            <a:ext cx="226645" cy="83345"/>
            <a:chOff x="11262365" y="460223"/>
            <a:chExt cx="226645" cy="83345"/>
          </a:xfrm>
        </p:grpSpPr>
        <p:cxnSp>
          <p:nvCxnSpPr>
            <p:cNvPr id="39" name="直接连接符 38">
              <a:extLst>
                <a:ext uri="{FF2B5EF4-FFF2-40B4-BE49-F238E27FC236}">
                  <a16:creationId xmlns:a16="http://schemas.microsoft.com/office/drawing/2014/main" id="{12AC28AE-EC93-844A-0A88-AC24FB50BCCE}"/>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40" name="直接连接符 39">
              <a:extLst>
                <a:ext uri="{FF2B5EF4-FFF2-40B4-BE49-F238E27FC236}">
                  <a16:creationId xmlns:a16="http://schemas.microsoft.com/office/drawing/2014/main" id="{44AAF810-4200-6219-3167-AAABE06BFB57}"/>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41" name="observation-tool_18366">
            <a:extLst>
              <a:ext uri="{FF2B5EF4-FFF2-40B4-BE49-F238E27FC236}">
                <a16:creationId xmlns:a16="http://schemas.microsoft.com/office/drawing/2014/main" id="{B6E82BA2-9C72-E239-C40A-0CE52AE9DE4F}"/>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EE3A30AD-0AF5-C4DF-69EC-86E0FD169855}"/>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44" name="标题 1">
            <a:extLst>
              <a:ext uri="{FF2B5EF4-FFF2-40B4-BE49-F238E27FC236}">
                <a16:creationId xmlns:a16="http://schemas.microsoft.com/office/drawing/2014/main" id="{256A88D3-C1D0-07A4-5EAE-B2C1E9CE17B5}"/>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3" name="Rounded Rectangle 18">
            <a:extLst>
              <a:ext uri="{FF2B5EF4-FFF2-40B4-BE49-F238E27FC236}">
                <a16:creationId xmlns:a16="http://schemas.microsoft.com/office/drawing/2014/main" id="{26E257F9-1348-93B8-C75B-64D21F921909}"/>
              </a:ext>
            </a:extLst>
          </p:cNvPr>
          <p:cNvSpPr/>
          <p:nvPr/>
        </p:nvSpPr>
        <p:spPr>
          <a:xfrm>
            <a:off x="1105965" y="1591305"/>
            <a:ext cx="5910020" cy="3918112"/>
          </a:xfrm>
          <a:prstGeom prst="roundRect">
            <a:avLst>
              <a:gd name="adj" fmla="val 7088"/>
            </a:avLst>
          </a:prstGeom>
          <a:gradFill>
            <a:gsLst>
              <a:gs pos="100000">
                <a:schemeClr val="tx1">
                  <a:alpha val="20000"/>
                </a:schemeClr>
              </a:gs>
              <a:gs pos="0">
                <a:schemeClr val="accent1">
                  <a:lumMod val="50000"/>
                </a:schemeClr>
              </a:gs>
            </a:gsLst>
            <a:lin ang="5400000" scaled="0"/>
          </a:gradFill>
          <a:ln>
            <a:noFill/>
          </a:ln>
          <a:effectLst>
            <a:outerShdw blurRad="634513" dist="292881" dir="8100000" algn="tr" rotWithShape="0">
              <a:prstClr val="black">
                <a:alpha val="10419"/>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68">
            <a:extLst>
              <a:ext uri="{FF2B5EF4-FFF2-40B4-BE49-F238E27FC236}">
                <a16:creationId xmlns:a16="http://schemas.microsoft.com/office/drawing/2014/main" id="{F1459954-1EF3-C05D-C1C7-297ABAE6A67E}"/>
              </a:ext>
            </a:extLst>
          </p:cNvPr>
          <p:cNvSpPr txBox="1"/>
          <p:nvPr/>
        </p:nvSpPr>
        <p:spPr>
          <a:xfrm>
            <a:off x="7589139" y="1806500"/>
            <a:ext cx="4386961" cy="1200329"/>
          </a:xfrm>
          <a:prstGeom prst="rect">
            <a:avLst/>
          </a:prstGeom>
          <a:noFill/>
        </p:spPr>
        <p:txBody>
          <a:bodyPr wrap="square" rtlCol="0">
            <a:spAutoFit/>
          </a:bodyPr>
          <a:lstStyle/>
          <a:p>
            <a:r>
              <a:rPr lang="en-US" sz="3600" dirty="0">
                <a:solidFill>
                  <a:schemeClr val="accent1"/>
                </a:solidFill>
                <a:latin typeface="+mj-lt"/>
              </a:rPr>
              <a:t>User Experience Design</a:t>
            </a:r>
          </a:p>
        </p:txBody>
      </p:sp>
      <p:sp>
        <p:nvSpPr>
          <p:cNvPr id="5" name="Rounded Rectangle 70">
            <a:extLst>
              <a:ext uri="{FF2B5EF4-FFF2-40B4-BE49-F238E27FC236}">
                <a16:creationId xmlns:a16="http://schemas.microsoft.com/office/drawing/2014/main" id="{11EEF5D3-BE97-20B9-FA00-CAA9E137A60A}"/>
              </a:ext>
            </a:extLst>
          </p:cNvPr>
          <p:cNvSpPr/>
          <p:nvPr/>
        </p:nvSpPr>
        <p:spPr>
          <a:xfrm>
            <a:off x="566399" y="1851819"/>
            <a:ext cx="1090382" cy="345974"/>
          </a:xfrm>
          <a:prstGeom prst="roundRect">
            <a:avLst>
              <a:gd name="adj" fmla="val 50000"/>
            </a:avLst>
          </a:prstGeom>
          <a:ln>
            <a:noFill/>
          </a:ln>
          <a:effectLst>
            <a:outerShdw blurRad="634513" dist="292881" dir="8100000" algn="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72">
            <a:extLst>
              <a:ext uri="{FF2B5EF4-FFF2-40B4-BE49-F238E27FC236}">
                <a16:creationId xmlns:a16="http://schemas.microsoft.com/office/drawing/2014/main" id="{748B4746-4EBD-6A91-9D63-08F2D044DE46}"/>
              </a:ext>
            </a:extLst>
          </p:cNvPr>
          <p:cNvSpPr txBox="1"/>
          <p:nvPr/>
        </p:nvSpPr>
        <p:spPr>
          <a:xfrm>
            <a:off x="1495153" y="2586719"/>
            <a:ext cx="4885411" cy="369332"/>
          </a:xfrm>
          <a:prstGeom prst="rect">
            <a:avLst/>
          </a:prstGeom>
          <a:noFill/>
        </p:spPr>
        <p:txBody>
          <a:bodyPr wrap="square" rtlCol="0">
            <a:spAutoFit/>
          </a:bodyPr>
          <a:lstStyle/>
          <a:p>
            <a:r>
              <a:rPr lang="en-US" b="1" dirty="0">
                <a:solidFill>
                  <a:schemeClr val="bg1"/>
                </a:solidFill>
                <a:latin typeface="+mj-lt"/>
              </a:rPr>
              <a:t>Simplicity and Ease of Use</a:t>
            </a:r>
          </a:p>
        </p:txBody>
      </p:sp>
      <p:sp>
        <p:nvSpPr>
          <p:cNvPr id="7" name="TextBox 75">
            <a:extLst>
              <a:ext uri="{FF2B5EF4-FFF2-40B4-BE49-F238E27FC236}">
                <a16:creationId xmlns:a16="http://schemas.microsoft.com/office/drawing/2014/main" id="{E97C4008-69B3-160B-61FF-2613C46DA972}"/>
              </a:ext>
            </a:extLst>
          </p:cNvPr>
          <p:cNvSpPr txBox="1"/>
          <p:nvPr/>
        </p:nvSpPr>
        <p:spPr>
          <a:xfrm>
            <a:off x="7589139" y="1544890"/>
            <a:ext cx="1244629" cy="261610"/>
          </a:xfrm>
          <a:prstGeom prst="rect">
            <a:avLst/>
          </a:prstGeom>
          <a:noFill/>
        </p:spPr>
        <p:txBody>
          <a:bodyPr wrap="square" rtlCol="0">
            <a:spAutoFit/>
          </a:bodyPr>
          <a:lstStyle/>
          <a:p>
            <a:r>
              <a:rPr lang="en-US" sz="1050" dirty="0">
                <a:solidFill>
                  <a:schemeClr val="bg1">
                    <a:lumMod val="75000"/>
                  </a:schemeClr>
                </a:solidFill>
                <a:latin typeface="+mj-ea"/>
                <a:ea typeface="+mj-ea"/>
              </a:rPr>
              <a:t>Our style</a:t>
            </a:r>
          </a:p>
        </p:txBody>
      </p:sp>
      <p:sp>
        <p:nvSpPr>
          <p:cNvPr id="8" name="TextBox 76">
            <a:extLst>
              <a:ext uri="{FF2B5EF4-FFF2-40B4-BE49-F238E27FC236}">
                <a16:creationId xmlns:a16="http://schemas.microsoft.com/office/drawing/2014/main" id="{5AE6C3BE-1B43-AF00-25FB-65A5E594E8C8}"/>
              </a:ext>
            </a:extLst>
          </p:cNvPr>
          <p:cNvSpPr txBox="1"/>
          <p:nvPr/>
        </p:nvSpPr>
        <p:spPr>
          <a:xfrm>
            <a:off x="1510650" y="3026491"/>
            <a:ext cx="5124363" cy="1174168"/>
          </a:xfrm>
          <a:prstGeom prst="rect">
            <a:avLst/>
          </a:prstGeom>
          <a:noFill/>
        </p:spPr>
        <p:txBody>
          <a:bodyPr wrap="square">
            <a:spAutoFit/>
          </a:bodyPr>
          <a:lstStyle/>
          <a:p>
            <a:pPr>
              <a:lnSpc>
                <a:spcPct val="150000"/>
              </a:lnSpc>
            </a:pPr>
            <a:r>
              <a:rPr lang="en-US" sz="1200" b="0" i="0" dirty="0">
                <a:solidFill>
                  <a:schemeClr val="bg1"/>
                </a:solidFill>
                <a:effectLst/>
                <a:latin typeface="+mj-ea"/>
                <a:ea typeface="+mj-ea"/>
              </a:rPr>
              <a:t>The user experience design of AI products should focus on simplicity and intuitiveness, reducing the user's learning cost. A clean and straightforward interface can make it easier for users to operate the product and quickly achieve their goals.</a:t>
            </a:r>
          </a:p>
        </p:txBody>
      </p:sp>
      <p:grpSp>
        <p:nvGrpSpPr>
          <p:cNvPr id="9" name="Group 83">
            <a:extLst>
              <a:ext uri="{FF2B5EF4-FFF2-40B4-BE49-F238E27FC236}">
                <a16:creationId xmlns:a16="http://schemas.microsoft.com/office/drawing/2014/main" id="{1B764744-EC77-03A4-A628-38F05C199860}"/>
              </a:ext>
            </a:extLst>
          </p:cNvPr>
          <p:cNvGrpSpPr/>
          <p:nvPr/>
        </p:nvGrpSpPr>
        <p:grpSpPr>
          <a:xfrm>
            <a:off x="6380564" y="1782903"/>
            <a:ext cx="483805" cy="483805"/>
            <a:chOff x="5358543" y="1124964"/>
            <a:chExt cx="483805" cy="483805"/>
          </a:xfrm>
        </p:grpSpPr>
        <p:sp>
          <p:nvSpPr>
            <p:cNvPr id="10" name="Oval 84">
              <a:extLst>
                <a:ext uri="{FF2B5EF4-FFF2-40B4-BE49-F238E27FC236}">
                  <a16:creationId xmlns:a16="http://schemas.microsoft.com/office/drawing/2014/main" id="{5145918D-CE66-922E-4FFD-57E35B7BFA99}"/>
                </a:ext>
              </a:extLst>
            </p:cNvPr>
            <p:cNvSpPr/>
            <p:nvPr/>
          </p:nvSpPr>
          <p:spPr>
            <a:xfrm>
              <a:off x="5358543" y="1124964"/>
              <a:ext cx="483805" cy="483805"/>
            </a:xfrm>
            <a:prstGeom prst="ellipse">
              <a:avLst/>
            </a:prstGeom>
            <a:solidFill>
              <a:schemeClr val="accent1">
                <a:alpha val="491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85">
              <a:extLst>
                <a:ext uri="{FF2B5EF4-FFF2-40B4-BE49-F238E27FC236}">
                  <a16:creationId xmlns:a16="http://schemas.microsoft.com/office/drawing/2014/main" id="{94A97E0F-7882-3FA5-CA75-708D861D5E20}"/>
                </a:ext>
              </a:extLst>
            </p:cNvPr>
            <p:cNvSpPr/>
            <p:nvPr/>
          </p:nvSpPr>
          <p:spPr>
            <a:xfrm>
              <a:off x="5480831" y="1242362"/>
              <a:ext cx="250061" cy="25006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86">
            <a:extLst>
              <a:ext uri="{FF2B5EF4-FFF2-40B4-BE49-F238E27FC236}">
                <a16:creationId xmlns:a16="http://schemas.microsoft.com/office/drawing/2014/main" id="{197C1EF2-22CD-5F49-94FD-48A1E6710B75}"/>
              </a:ext>
            </a:extLst>
          </p:cNvPr>
          <p:cNvSpPr txBox="1"/>
          <p:nvPr/>
        </p:nvSpPr>
        <p:spPr>
          <a:xfrm>
            <a:off x="7668226" y="3664548"/>
            <a:ext cx="4048079" cy="1451166"/>
          </a:xfrm>
          <a:prstGeom prst="rect">
            <a:avLst/>
          </a:prstGeom>
          <a:noFill/>
        </p:spPr>
        <p:txBody>
          <a:bodyPr wrap="square">
            <a:spAutoFit/>
          </a:bodyPr>
          <a:lstStyle/>
          <a:p>
            <a:pPr>
              <a:lnSpc>
                <a:spcPct val="150000"/>
              </a:lnSpc>
            </a:pPr>
            <a:r>
              <a:rPr lang="en-US" sz="1200" b="0" i="0" dirty="0">
                <a:solidFill>
                  <a:schemeClr val="tx1">
                    <a:lumMod val="65000"/>
                    <a:lumOff val="35000"/>
                  </a:schemeClr>
                </a:solidFill>
                <a:effectLst/>
                <a:latin typeface="+mj-ea"/>
                <a:ea typeface="+mj-ea"/>
              </a:rPr>
              <a:t>Establishing an effective user feedback mechanism is crucial. It allows the brand to promptly respond to users' questions and suggestions, continuously improving the product based on user input.</a:t>
            </a:r>
          </a:p>
        </p:txBody>
      </p:sp>
      <p:cxnSp>
        <p:nvCxnSpPr>
          <p:cNvPr id="13" name="Straight Connector 87">
            <a:extLst>
              <a:ext uri="{FF2B5EF4-FFF2-40B4-BE49-F238E27FC236}">
                <a16:creationId xmlns:a16="http://schemas.microsoft.com/office/drawing/2014/main" id="{2EFCE89D-98F0-B1B0-CE64-0B0B4DF8D6D4}"/>
              </a:ext>
            </a:extLst>
          </p:cNvPr>
          <p:cNvCxnSpPr>
            <a:cxnSpLocks/>
          </p:cNvCxnSpPr>
          <p:nvPr/>
        </p:nvCxnSpPr>
        <p:spPr>
          <a:xfrm flipH="1">
            <a:off x="7757613" y="3396652"/>
            <a:ext cx="3943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48">
            <a:extLst>
              <a:ext uri="{FF2B5EF4-FFF2-40B4-BE49-F238E27FC236}">
                <a16:creationId xmlns:a16="http://schemas.microsoft.com/office/drawing/2014/main" id="{05F45A4B-0006-6550-7D21-10EAF4049211}"/>
              </a:ext>
            </a:extLst>
          </p:cNvPr>
          <p:cNvCxnSpPr>
            <a:cxnSpLocks/>
          </p:cNvCxnSpPr>
          <p:nvPr/>
        </p:nvCxnSpPr>
        <p:spPr>
          <a:xfrm>
            <a:off x="1105965" y="4807167"/>
            <a:ext cx="5910020" cy="0"/>
          </a:xfrm>
          <a:prstGeom prst="line">
            <a:avLst/>
          </a:prstGeom>
          <a:ln w="25400">
            <a:gradFill>
              <a:gsLst>
                <a:gs pos="49000">
                  <a:schemeClr val="accent1">
                    <a:lumMod val="60000"/>
                    <a:lumOff val="40000"/>
                  </a:schemeClr>
                </a:gs>
                <a:gs pos="0">
                  <a:schemeClr val="tx1">
                    <a:alpha val="0"/>
                  </a:schemeClr>
                </a:gs>
                <a:gs pos="100000">
                  <a:schemeClr val="tx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5" name="TextBox 72">
            <a:extLst>
              <a:ext uri="{FF2B5EF4-FFF2-40B4-BE49-F238E27FC236}">
                <a16:creationId xmlns:a16="http://schemas.microsoft.com/office/drawing/2014/main" id="{7B4E75B9-A628-25F9-8848-529C08FBE0AC}"/>
              </a:ext>
            </a:extLst>
          </p:cNvPr>
          <p:cNvSpPr txBox="1"/>
          <p:nvPr/>
        </p:nvSpPr>
        <p:spPr>
          <a:xfrm>
            <a:off x="1495153" y="4910990"/>
            <a:ext cx="4885411" cy="400110"/>
          </a:xfrm>
          <a:prstGeom prst="rect">
            <a:avLst/>
          </a:prstGeom>
          <a:noFill/>
        </p:spPr>
        <p:txBody>
          <a:bodyPr wrap="square" rtlCol="0">
            <a:spAutoFit/>
          </a:bodyPr>
          <a:lstStyle/>
          <a:p>
            <a:pPr algn="ctr"/>
            <a:r>
              <a:rPr lang="en-US" sz="2000" b="1" dirty="0">
                <a:solidFill>
                  <a:schemeClr val="bg1"/>
                </a:solidFill>
                <a:latin typeface="+mj-lt"/>
              </a:rPr>
              <a:t>Personalization Feature</a:t>
            </a:r>
          </a:p>
        </p:txBody>
      </p:sp>
      <p:sp>
        <p:nvSpPr>
          <p:cNvPr id="16" name="标题 1">
            <a:extLst>
              <a:ext uri="{FF2B5EF4-FFF2-40B4-BE49-F238E27FC236}">
                <a16:creationId xmlns:a16="http://schemas.microsoft.com/office/drawing/2014/main" id="{B90B3949-AD4F-2083-FCA6-B3BD55AFD041}"/>
              </a:ext>
            </a:extLst>
          </p:cNvPr>
          <p:cNvSpPr txBox="1"/>
          <p:nvPr/>
        </p:nvSpPr>
        <p:spPr>
          <a:xfrm>
            <a:off x="707291" y="1974601"/>
            <a:ext cx="808598" cy="10041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dirty="0">
              <a:solidFill>
                <a:schemeClr val="bg1"/>
              </a:solidFill>
            </a:endParaRPr>
          </a:p>
        </p:txBody>
      </p:sp>
    </p:spTree>
    <p:extLst>
      <p:ext uri="{BB962C8B-B14F-4D97-AF65-F5344CB8AC3E}">
        <p14:creationId xmlns:p14="http://schemas.microsoft.com/office/powerpoint/2010/main" val="1576099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墙上有钟表的建筑&#10;&#10;AI 生成的内容可能不正确。">
            <a:extLst>
              <a:ext uri="{FF2B5EF4-FFF2-40B4-BE49-F238E27FC236}">
                <a16:creationId xmlns:a16="http://schemas.microsoft.com/office/drawing/2014/main" id="{494094C6-8640-1D63-7B51-A051671198A2}"/>
              </a:ext>
            </a:extLst>
          </p:cNvPr>
          <p:cNvPicPr>
            <a:picLocks noChangeAspect="1"/>
          </p:cNvPicPr>
          <p:nvPr/>
        </p:nvPicPr>
        <p:blipFill>
          <a:blip r:embed="rId2">
            <a:extLst>
              <a:ext uri="{28A0092B-C50C-407E-A947-70E740481C1C}">
                <a14:useLocalDpi xmlns:a14="http://schemas.microsoft.com/office/drawing/2010/main" val="0"/>
              </a:ext>
            </a:extLst>
          </a:blip>
          <a:srcRect l="20190" t="2701" r="32657"/>
          <a:stretch>
            <a:fillRect/>
          </a:stretch>
        </p:blipFill>
        <p:spPr>
          <a:xfrm>
            <a:off x="5501803" y="0"/>
            <a:ext cx="4985144" cy="6858000"/>
          </a:xfrm>
          <a:custGeom>
            <a:avLst/>
            <a:gdLst>
              <a:gd name="connsiteX0" fmla="*/ 0 w 4985144"/>
              <a:gd name="connsiteY0" fmla="*/ 0 h 6858000"/>
              <a:gd name="connsiteX1" fmla="*/ 4985144 w 4985144"/>
              <a:gd name="connsiteY1" fmla="*/ 0 h 6858000"/>
              <a:gd name="connsiteX2" fmla="*/ 4985144 w 4985144"/>
              <a:gd name="connsiteY2" fmla="*/ 6858000 h 6858000"/>
              <a:gd name="connsiteX3" fmla="*/ 0 w 49851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85144" h="6858000">
                <a:moveTo>
                  <a:pt x="0" y="0"/>
                </a:moveTo>
                <a:lnTo>
                  <a:pt x="4985144" y="0"/>
                </a:lnTo>
                <a:lnTo>
                  <a:pt x="4985144" y="6858000"/>
                </a:lnTo>
                <a:lnTo>
                  <a:pt x="0" y="6858000"/>
                </a:lnTo>
                <a:close/>
              </a:path>
            </a:pathLst>
          </a:custGeom>
        </p:spPr>
      </p:pic>
      <p:grpSp>
        <p:nvGrpSpPr>
          <p:cNvPr id="17" name="组合 16">
            <a:extLst>
              <a:ext uri="{FF2B5EF4-FFF2-40B4-BE49-F238E27FC236}">
                <a16:creationId xmlns:a16="http://schemas.microsoft.com/office/drawing/2014/main" id="{FA32491F-01BF-B2C3-8ABF-F9664A90EC32}"/>
              </a:ext>
            </a:extLst>
          </p:cNvPr>
          <p:cNvGrpSpPr/>
          <p:nvPr/>
        </p:nvGrpSpPr>
        <p:grpSpPr>
          <a:xfrm>
            <a:off x="11538795" y="534191"/>
            <a:ext cx="226645" cy="83345"/>
            <a:chOff x="11262365" y="460223"/>
            <a:chExt cx="226645" cy="83345"/>
          </a:xfrm>
        </p:grpSpPr>
        <p:cxnSp>
          <p:nvCxnSpPr>
            <p:cNvPr id="18" name="直接连接符 17">
              <a:extLst>
                <a:ext uri="{FF2B5EF4-FFF2-40B4-BE49-F238E27FC236}">
                  <a16:creationId xmlns:a16="http://schemas.microsoft.com/office/drawing/2014/main" id="{0CB78D70-657D-AAAB-26BA-08B083394271}"/>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B804EF21-E488-4DAA-0566-672E647C03FE}"/>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20" name="observation-tool_18366">
            <a:extLst>
              <a:ext uri="{FF2B5EF4-FFF2-40B4-BE49-F238E27FC236}">
                <a16:creationId xmlns:a16="http://schemas.microsoft.com/office/drawing/2014/main" id="{1327DD43-DAD2-C736-B605-F660A05AE600}"/>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标题 1">
            <a:extLst>
              <a:ext uri="{FF2B5EF4-FFF2-40B4-BE49-F238E27FC236}">
                <a16:creationId xmlns:a16="http://schemas.microsoft.com/office/drawing/2014/main" id="{7C9BF3C9-076D-CFC1-B9FA-14F42F1B83F7}"/>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3" name="TextBox 19">
            <a:extLst>
              <a:ext uri="{FF2B5EF4-FFF2-40B4-BE49-F238E27FC236}">
                <a16:creationId xmlns:a16="http://schemas.microsoft.com/office/drawing/2014/main" id="{EDA640D9-12E0-7E4B-7380-9DDCBA706C84}"/>
              </a:ext>
            </a:extLst>
          </p:cNvPr>
          <p:cNvSpPr txBox="1"/>
          <p:nvPr/>
        </p:nvSpPr>
        <p:spPr>
          <a:xfrm>
            <a:off x="494164" y="1425027"/>
            <a:ext cx="5398636" cy="1323439"/>
          </a:xfrm>
          <a:prstGeom prst="rect">
            <a:avLst/>
          </a:prstGeom>
          <a:noFill/>
        </p:spPr>
        <p:txBody>
          <a:bodyPr wrap="square" rtlCol="0">
            <a:spAutoFit/>
          </a:bodyPr>
          <a:lstStyle/>
          <a:p>
            <a:r>
              <a:rPr lang="en-US" sz="4000" dirty="0">
                <a:solidFill>
                  <a:schemeClr val="accent1"/>
                </a:solidFill>
                <a:latin typeface="+mj-lt"/>
                <a:cs typeface="Poppins SemiBold" panose="00000700000000000000" pitchFamily="2" charset="0"/>
              </a:rPr>
              <a:t>Brand Ecosystem Building</a:t>
            </a:r>
          </a:p>
        </p:txBody>
      </p:sp>
      <p:sp>
        <p:nvSpPr>
          <p:cNvPr id="4" name="文本框 3">
            <a:extLst>
              <a:ext uri="{FF2B5EF4-FFF2-40B4-BE49-F238E27FC236}">
                <a16:creationId xmlns:a16="http://schemas.microsoft.com/office/drawing/2014/main" id="{F98F5DD0-D079-6BC1-B20B-0152FC5E6AAA}"/>
              </a:ext>
            </a:extLst>
          </p:cNvPr>
          <p:cNvSpPr txBox="1"/>
          <p:nvPr/>
        </p:nvSpPr>
        <p:spPr>
          <a:xfrm>
            <a:off x="516424" y="3145582"/>
            <a:ext cx="4447462" cy="1174168"/>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mj-ea"/>
                <a:ea typeface="+mj-ea"/>
                <a:cs typeface="Poppins SemiBold" panose="00000700000000000000" pitchFamily="2" charset="0"/>
              </a:rPr>
              <a:t>Building an open platform can attract developers and partners. It provides a space for innovation and collaboration, allowing different parties to contribute to the growth of the brand's ecosystem.</a:t>
            </a:r>
          </a:p>
        </p:txBody>
      </p:sp>
      <p:sp>
        <p:nvSpPr>
          <p:cNvPr id="5" name="TextBox 31">
            <a:extLst>
              <a:ext uri="{FF2B5EF4-FFF2-40B4-BE49-F238E27FC236}">
                <a16:creationId xmlns:a16="http://schemas.microsoft.com/office/drawing/2014/main" id="{81C4396E-052F-F23D-AB2B-04E18FCED497}"/>
              </a:ext>
            </a:extLst>
          </p:cNvPr>
          <p:cNvSpPr txBox="1"/>
          <p:nvPr/>
        </p:nvSpPr>
        <p:spPr>
          <a:xfrm>
            <a:off x="494188" y="6312076"/>
            <a:ext cx="1486271" cy="246221"/>
          </a:xfrm>
          <a:prstGeom prst="rect">
            <a:avLst/>
          </a:prstGeom>
          <a:noFill/>
        </p:spPr>
        <p:txBody>
          <a:bodyPr wrap="square" rtlCol="0">
            <a:spAutoFit/>
          </a:bodyPr>
          <a:lstStyle/>
          <a:p>
            <a:r>
              <a:rPr lang="en-ID" sz="1000" dirty="0">
                <a:solidFill>
                  <a:schemeClr val="accent1"/>
                </a:solidFill>
                <a:latin typeface="+mj-ea"/>
                <a:ea typeface="+mj-ea"/>
              </a:rPr>
              <a:t>Project 20XX</a:t>
            </a:r>
          </a:p>
        </p:txBody>
      </p:sp>
      <p:sp>
        <p:nvSpPr>
          <p:cNvPr id="6" name="文本框 5">
            <a:extLst>
              <a:ext uri="{FF2B5EF4-FFF2-40B4-BE49-F238E27FC236}">
                <a16:creationId xmlns:a16="http://schemas.microsoft.com/office/drawing/2014/main" id="{5D4E48BE-EDFC-788F-5E9E-5DF0C4439CC1}"/>
              </a:ext>
            </a:extLst>
          </p:cNvPr>
          <p:cNvSpPr txBox="1"/>
          <p:nvPr/>
        </p:nvSpPr>
        <p:spPr>
          <a:xfrm>
            <a:off x="516424" y="4493826"/>
            <a:ext cx="3880316" cy="897169"/>
          </a:xfrm>
          <a:prstGeom prst="rect">
            <a:avLst/>
          </a:prstGeom>
          <a:noFill/>
        </p:spPr>
        <p:txBody>
          <a:bodyPr wrap="square">
            <a:spAutoFit/>
          </a:bodyPr>
          <a:lstStyle/>
          <a:p>
            <a:pPr>
              <a:lnSpc>
                <a:spcPct val="150000"/>
              </a:lnSpc>
            </a:pPr>
            <a:r>
              <a:rPr lang="en-US" altLang="zh-CN" sz="1200" dirty="0">
                <a:solidFill>
                  <a:schemeClr val="tx1">
                    <a:lumMod val="65000"/>
                    <a:lumOff val="35000"/>
                  </a:schemeClr>
                </a:solidFill>
                <a:latin typeface="+mj-ea"/>
                <a:ea typeface="+mj-ea"/>
                <a:cs typeface="Poppins SemiBold" panose="00000700000000000000" pitchFamily="2" charset="0"/>
              </a:rPr>
              <a:t>Setting up an app store with a wide range of AI applications and plugins can increase the product's attractiveness</a:t>
            </a:r>
          </a:p>
        </p:txBody>
      </p:sp>
      <p:cxnSp>
        <p:nvCxnSpPr>
          <p:cNvPr id="7" name="Straight Connector 87">
            <a:extLst>
              <a:ext uri="{FF2B5EF4-FFF2-40B4-BE49-F238E27FC236}">
                <a16:creationId xmlns:a16="http://schemas.microsoft.com/office/drawing/2014/main" id="{3F3EA954-5EBF-6A29-34E6-A05D9F77579A}"/>
              </a:ext>
            </a:extLst>
          </p:cNvPr>
          <p:cNvCxnSpPr>
            <a:cxnSpLocks/>
          </p:cNvCxnSpPr>
          <p:nvPr/>
        </p:nvCxnSpPr>
        <p:spPr>
          <a:xfrm flipH="1">
            <a:off x="618624" y="2931694"/>
            <a:ext cx="3943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46">
            <a:extLst>
              <a:ext uri="{FF2B5EF4-FFF2-40B4-BE49-F238E27FC236}">
                <a16:creationId xmlns:a16="http://schemas.microsoft.com/office/drawing/2014/main" id="{21016940-620F-142F-977D-F30662D793AE}"/>
              </a:ext>
            </a:extLst>
          </p:cNvPr>
          <p:cNvSpPr txBox="1"/>
          <p:nvPr/>
        </p:nvSpPr>
        <p:spPr>
          <a:xfrm>
            <a:off x="8735629" y="6312076"/>
            <a:ext cx="2980677" cy="246221"/>
          </a:xfrm>
          <a:prstGeom prst="rect">
            <a:avLst/>
          </a:prstGeom>
          <a:noFill/>
        </p:spPr>
        <p:txBody>
          <a:bodyPr wrap="square" rtlCol="0">
            <a:spAutoFit/>
          </a:bodyPr>
          <a:lstStyle/>
          <a:p>
            <a:pPr algn="r"/>
            <a:r>
              <a:rPr lang="en-ID" sz="1000" dirty="0">
                <a:solidFill>
                  <a:schemeClr val="accent1"/>
                </a:solidFill>
                <a:latin typeface="+mj-ea"/>
                <a:ea typeface="+mj-ea"/>
              </a:rPr>
              <a:t>AI P</a:t>
            </a:r>
            <a:r>
              <a:rPr lang="en-US" altLang="zh-CN" sz="1000" dirty="0" err="1">
                <a:solidFill>
                  <a:schemeClr val="accent1"/>
                </a:solidFill>
                <a:latin typeface="+mj-ea"/>
                <a:ea typeface="+mj-ea"/>
              </a:rPr>
              <a:t>roduct</a:t>
            </a:r>
            <a:endParaRPr lang="en-ID" sz="1000" dirty="0">
              <a:solidFill>
                <a:schemeClr val="accent1"/>
              </a:solidFill>
              <a:latin typeface="+mj-ea"/>
              <a:ea typeface="+mj-ea"/>
            </a:endParaRPr>
          </a:p>
        </p:txBody>
      </p:sp>
    </p:spTree>
    <p:extLst>
      <p:ext uri="{BB962C8B-B14F-4D97-AF65-F5344CB8AC3E}">
        <p14:creationId xmlns:p14="http://schemas.microsoft.com/office/powerpoint/2010/main" val="425688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28">
            <a:extLst>
              <a:ext uri="{FF2B5EF4-FFF2-40B4-BE49-F238E27FC236}">
                <a16:creationId xmlns:a16="http://schemas.microsoft.com/office/drawing/2014/main" id="{F8C3D4E5-D3F3-54D3-944C-6E8D1665AAA8}"/>
              </a:ext>
            </a:extLst>
          </p:cNvPr>
          <p:cNvSpPr>
            <a:spLocks/>
          </p:cNvSpPr>
          <p:nvPr/>
        </p:nvSpPr>
        <p:spPr bwMode="auto">
          <a:xfrm rot="15178102">
            <a:off x="4177687" y="550623"/>
            <a:ext cx="6209192" cy="5310812"/>
          </a:xfrm>
          <a:custGeom>
            <a:avLst/>
            <a:gdLst>
              <a:gd name="connsiteX0" fmla="*/ 6209192 w 6209192"/>
              <a:gd name="connsiteY0" fmla="*/ 3466576 h 5310812"/>
              <a:gd name="connsiteX1" fmla="*/ 5731715 w 6209192"/>
              <a:gd name="connsiteY1" fmla="*/ 5025255 h 5310812"/>
              <a:gd name="connsiteX2" fmla="*/ 5611713 w 6209192"/>
              <a:gd name="connsiteY2" fmla="*/ 5067276 h 5310812"/>
              <a:gd name="connsiteX3" fmla="*/ 3238461 w 6209192"/>
              <a:gd name="connsiteY3" fmla="*/ 5103291 h 5310812"/>
              <a:gd name="connsiteX4" fmla="*/ 810935 w 6209192"/>
              <a:gd name="connsiteY4" fmla="*/ 1689860 h 5310812"/>
              <a:gd name="connsiteX5" fmla="*/ 20941 w 6209192"/>
              <a:gd name="connsiteY5" fmla="*/ 350817 h 5310812"/>
              <a:gd name="connsiteX6" fmla="*/ 0 w 6209192"/>
              <a:gd name="connsiteY6" fmla="*/ 321736 h 5310812"/>
              <a:gd name="connsiteX7" fmla="*/ 98559 w 6209192"/>
              <a:gd name="connsiteY7" fmla="*/ 0 h 5310812"/>
              <a:gd name="connsiteX8" fmla="*/ 231639 w 6209192"/>
              <a:gd name="connsiteY8" fmla="*/ 177932 h 5310812"/>
              <a:gd name="connsiteX9" fmla="*/ 1105181 w 6209192"/>
              <a:gd name="connsiteY9" fmla="*/ 1615654 h 5310812"/>
              <a:gd name="connsiteX10" fmla="*/ 3679829 w 6209192"/>
              <a:gd name="connsiteY10" fmla="*/ 4212831 h 5310812"/>
              <a:gd name="connsiteX11" fmla="*/ 6148383 w 6209192"/>
              <a:gd name="connsiteY11" fmla="*/ 3507138 h 5310812"/>
              <a:gd name="connsiteX12" fmla="*/ 6209192 w 6209192"/>
              <a:gd name="connsiteY12" fmla="*/ 3466576 h 531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9192" h="5310812">
                <a:moveTo>
                  <a:pt x="6209192" y="3466576"/>
                </a:moveTo>
                <a:lnTo>
                  <a:pt x="5731715" y="5025255"/>
                </a:lnTo>
                <a:lnTo>
                  <a:pt x="5611713" y="5067276"/>
                </a:lnTo>
                <a:cubicBezTo>
                  <a:pt x="4678655" y="5375184"/>
                  <a:pt x="3817757" y="5395474"/>
                  <a:pt x="3238461" y="5103291"/>
                </a:cubicBezTo>
                <a:cubicBezTo>
                  <a:pt x="1840795" y="4509651"/>
                  <a:pt x="1472987" y="2802935"/>
                  <a:pt x="810935" y="1689860"/>
                </a:cubicBezTo>
                <a:cubicBezTo>
                  <a:pt x="553470" y="1170424"/>
                  <a:pt x="281925" y="722006"/>
                  <a:pt x="20941" y="350817"/>
                </a:cubicBezTo>
                <a:lnTo>
                  <a:pt x="0" y="321736"/>
                </a:lnTo>
                <a:lnTo>
                  <a:pt x="98559" y="0"/>
                </a:lnTo>
                <a:lnTo>
                  <a:pt x="231639" y="177932"/>
                </a:lnTo>
                <a:cubicBezTo>
                  <a:pt x="516690" y="576784"/>
                  <a:pt x="810935" y="1059117"/>
                  <a:pt x="1105181" y="1615654"/>
                </a:cubicBezTo>
                <a:cubicBezTo>
                  <a:pt x="1767233" y="2654525"/>
                  <a:pt x="2282163" y="3990216"/>
                  <a:pt x="3679829" y="4212831"/>
                </a:cubicBezTo>
                <a:cubicBezTo>
                  <a:pt x="4334985" y="4386749"/>
                  <a:pt x="5248755" y="4087828"/>
                  <a:pt x="6148383" y="3507138"/>
                </a:cubicBezTo>
                <a:lnTo>
                  <a:pt x="6209192" y="3466576"/>
                </a:lnTo>
                <a:close/>
              </a:path>
            </a:pathLst>
          </a:custGeom>
          <a:gradFill flip="none" rotWithShape="1">
            <a:gsLst>
              <a:gs pos="0">
                <a:schemeClr val="accent1"/>
              </a:gs>
              <a:gs pos="76000">
                <a:schemeClr val="accent2"/>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3" name="Rectangle: Rounded Corners 23">
            <a:extLst>
              <a:ext uri="{FF2B5EF4-FFF2-40B4-BE49-F238E27FC236}">
                <a16:creationId xmlns:a16="http://schemas.microsoft.com/office/drawing/2014/main" id="{11D7FB16-B7E9-74FC-3957-FEF74C6B0B62}"/>
              </a:ext>
            </a:extLst>
          </p:cNvPr>
          <p:cNvSpPr/>
          <p:nvPr/>
        </p:nvSpPr>
        <p:spPr>
          <a:xfrm>
            <a:off x="9880598" y="416548"/>
            <a:ext cx="1879600" cy="312353"/>
          </a:xfrm>
          <a:prstGeom prst="roundRect">
            <a:avLst>
              <a:gd name="adj" fmla="val 50000"/>
            </a:avLst>
          </a:prstGeom>
          <a:solidFill>
            <a:schemeClr val="bg1"/>
          </a:solidFill>
          <a:ln>
            <a:noFill/>
          </a:ln>
          <a:effectLst>
            <a:outerShdw blurRad="50800" dist="508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24">
            <a:extLst>
              <a:ext uri="{FF2B5EF4-FFF2-40B4-BE49-F238E27FC236}">
                <a16:creationId xmlns:a16="http://schemas.microsoft.com/office/drawing/2014/main" id="{08AE1D0F-0548-DF71-FDAD-057E4F005193}"/>
              </a:ext>
            </a:extLst>
          </p:cNvPr>
          <p:cNvSpPr txBox="1"/>
          <p:nvPr/>
        </p:nvSpPr>
        <p:spPr>
          <a:xfrm>
            <a:off x="9901873" y="436914"/>
            <a:ext cx="785594" cy="276999"/>
          </a:xfrm>
          <a:prstGeom prst="rect">
            <a:avLst/>
          </a:prstGeom>
          <a:noFill/>
        </p:spPr>
        <p:txBody>
          <a:bodyPr wrap="square" rtlCol="0">
            <a:spAutoFit/>
          </a:bodyPr>
          <a:lstStyle/>
          <a:p>
            <a:r>
              <a:rPr lang="en-US" sz="1200" spc="100" dirty="0">
                <a:latin typeface="DM Sans Regular" pitchFamily="2" charset="0"/>
              </a:rPr>
              <a:t>Search</a:t>
            </a:r>
          </a:p>
        </p:txBody>
      </p:sp>
      <p:sp>
        <p:nvSpPr>
          <p:cNvPr id="5" name="Freeform 107">
            <a:extLst>
              <a:ext uri="{FF2B5EF4-FFF2-40B4-BE49-F238E27FC236}">
                <a16:creationId xmlns:a16="http://schemas.microsoft.com/office/drawing/2014/main" id="{5CB91BAB-EDD6-B0A0-4341-84572BD5E6C4}"/>
              </a:ext>
            </a:extLst>
          </p:cNvPr>
          <p:cNvSpPr>
            <a:spLocks noEditPoints="1"/>
          </p:cNvSpPr>
          <p:nvPr/>
        </p:nvSpPr>
        <p:spPr bwMode="auto">
          <a:xfrm>
            <a:off x="11494335" y="487819"/>
            <a:ext cx="167688" cy="169810"/>
          </a:xfrm>
          <a:custGeom>
            <a:avLst/>
            <a:gdLst>
              <a:gd name="T0" fmla="*/ 72 w 158"/>
              <a:gd name="T1" fmla="*/ 27 h 160"/>
              <a:gd name="T2" fmla="*/ 83 w 158"/>
              <a:gd name="T3" fmla="*/ 31 h 160"/>
              <a:gd name="T4" fmla="*/ 92 w 158"/>
              <a:gd name="T5" fmla="*/ 37 h 160"/>
              <a:gd name="T6" fmla="*/ 99 w 158"/>
              <a:gd name="T7" fmla="*/ 47 h 160"/>
              <a:gd name="T8" fmla="*/ 103 w 158"/>
              <a:gd name="T9" fmla="*/ 58 h 160"/>
              <a:gd name="T10" fmla="*/ 103 w 158"/>
              <a:gd name="T11" fmla="*/ 70 h 160"/>
              <a:gd name="T12" fmla="*/ 101 w 158"/>
              <a:gd name="T13" fmla="*/ 81 h 160"/>
              <a:gd name="T14" fmla="*/ 95 w 158"/>
              <a:gd name="T15" fmla="*/ 91 h 160"/>
              <a:gd name="T16" fmla="*/ 86 w 158"/>
              <a:gd name="T17" fmla="*/ 99 h 160"/>
              <a:gd name="T18" fmla="*/ 76 w 158"/>
              <a:gd name="T19" fmla="*/ 104 h 160"/>
              <a:gd name="T20" fmla="*/ 60 w 158"/>
              <a:gd name="T21" fmla="*/ 105 h 160"/>
              <a:gd name="T22" fmla="*/ 49 w 158"/>
              <a:gd name="T23" fmla="*/ 102 h 160"/>
              <a:gd name="T24" fmla="*/ 39 w 158"/>
              <a:gd name="T25" fmla="*/ 96 h 160"/>
              <a:gd name="T26" fmla="*/ 31 w 158"/>
              <a:gd name="T27" fmla="*/ 88 h 160"/>
              <a:gd name="T28" fmla="*/ 26 w 158"/>
              <a:gd name="T29" fmla="*/ 77 h 160"/>
              <a:gd name="T30" fmla="*/ 25 w 158"/>
              <a:gd name="T31" fmla="*/ 66 h 160"/>
              <a:gd name="T32" fmla="*/ 26 w 158"/>
              <a:gd name="T33" fmla="*/ 54 h 160"/>
              <a:gd name="T34" fmla="*/ 31 w 158"/>
              <a:gd name="T35" fmla="*/ 43 h 160"/>
              <a:gd name="T36" fmla="*/ 39 w 158"/>
              <a:gd name="T37" fmla="*/ 35 h 160"/>
              <a:gd name="T38" fmla="*/ 49 w 158"/>
              <a:gd name="T39" fmla="*/ 29 h 160"/>
              <a:gd name="T40" fmla="*/ 60 w 158"/>
              <a:gd name="T41" fmla="*/ 26 h 160"/>
              <a:gd name="T42" fmla="*/ 64 w 158"/>
              <a:gd name="T43" fmla="*/ 26 h 160"/>
              <a:gd name="T44" fmla="*/ 46 w 158"/>
              <a:gd name="T45" fmla="*/ 3 h 160"/>
              <a:gd name="T46" fmla="*/ 25 w 158"/>
              <a:gd name="T47" fmla="*/ 14 h 160"/>
              <a:gd name="T48" fmla="*/ 9 w 158"/>
              <a:gd name="T49" fmla="*/ 32 h 160"/>
              <a:gd name="T50" fmla="*/ 1 w 158"/>
              <a:gd name="T51" fmla="*/ 55 h 160"/>
              <a:gd name="T52" fmla="*/ 1 w 158"/>
              <a:gd name="T53" fmla="*/ 81 h 160"/>
              <a:gd name="T54" fmla="*/ 6 w 158"/>
              <a:gd name="T55" fmla="*/ 93 h 160"/>
              <a:gd name="T56" fmla="*/ 14 w 158"/>
              <a:gd name="T57" fmla="*/ 105 h 160"/>
              <a:gd name="T58" fmla="*/ 24 w 158"/>
              <a:gd name="T59" fmla="*/ 115 h 160"/>
              <a:gd name="T60" fmla="*/ 36 w 158"/>
              <a:gd name="T61" fmla="*/ 123 h 160"/>
              <a:gd name="T62" fmla="*/ 48 w 158"/>
              <a:gd name="T63" fmla="*/ 128 h 160"/>
              <a:gd name="T64" fmla="*/ 66 w 158"/>
              <a:gd name="T65" fmla="*/ 130 h 160"/>
              <a:gd name="T66" fmla="*/ 86 w 158"/>
              <a:gd name="T67" fmla="*/ 126 h 160"/>
              <a:gd name="T68" fmla="*/ 104 w 158"/>
              <a:gd name="T69" fmla="*/ 117 h 160"/>
              <a:gd name="T70" fmla="*/ 106 w 158"/>
              <a:gd name="T71" fmla="*/ 127 h 160"/>
              <a:gd name="T72" fmla="*/ 139 w 158"/>
              <a:gd name="T73" fmla="*/ 160 h 160"/>
              <a:gd name="T74" fmla="*/ 146 w 158"/>
              <a:gd name="T75" fmla="*/ 159 h 160"/>
              <a:gd name="T76" fmla="*/ 157 w 158"/>
              <a:gd name="T77" fmla="*/ 148 h 160"/>
              <a:gd name="T78" fmla="*/ 158 w 158"/>
              <a:gd name="T79" fmla="*/ 141 h 160"/>
              <a:gd name="T80" fmla="*/ 125 w 158"/>
              <a:gd name="T81" fmla="*/ 108 h 160"/>
              <a:gd name="T82" fmla="*/ 115 w 158"/>
              <a:gd name="T83" fmla="*/ 105 h 160"/>
              <a:gd name="T84" fmla="*/ 125 w 158"/>
              <a:gd name="T85" fmla="*/ 88 h 160"/>
              <a:gd name="T86" fmla="*/ 129 w 158"/>
              <a:gd name="T87" fmla="*/ 68 h 160"/>
              <a:gd name="T88" fmla="*/ 127 w 158"/>
              <a:gd name="T89" fmla="*/ 49 h 160"/>
              <a:gd name="T90" fmla="*/ 121 w 158"/>
              <a:gd name="T91" fmla="*/ 37 h 160"/>
              <a:gd name="T92" fmla="*/ 113 w 158"/>
              <a:gd name="T93" fmla="*/ 25 h 160"/>
              <a:gd name="T94" fmla="*/ 103 w 158"/>
              <a:gd name="T95" fmla="*/ 15 h 160"/>
              <a:gd name="T96" fmla="*/ 91 w 158"/>
              <a:gd name="T97" fmla="*/ 7 h 160"/>
              <a:gd name="T98" fmla="*/ 79 w 158"/>
              <a:gd name="T99" fmla="*/ 2 h 160"/>
              <a:gd name="T100" fmla="*/ 62 w 158"/>
              <a:gd name="T10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160">
                <a:moveTo>
                  <a:pt x="64" y="26"/>
                </a:moveTo>
                <a:lnTo>
                  <a:pt x="68" y="26"/>
                </a:lnTo>
                <a:lnTo>
                  <a:pt x="72" y="27"/>
                </a:lnTo>
                <a:lnTo>
                  <a:pt x="76" y="28"/>
                </a:lnTo>
                <a:lnTo>
                  <a:pt x="79" y="29"/>
                </a:lnTo>
                <a:lnTo>
                  <a:pt x="83" y="31"/>
                </a:lnTo>
                <a:lnTo>
                  <a:pt x="86" y="33"/>
                </a:lnTo>
                <a:lnTo>
                  <a:pt x="89" y="35"/>
                </a:lnTo>
                <a:lnTo>
                  <a:pt x="92" y="37"/>
                </a:lnTo>
                <a:lnTo>
                  <a:pt x="95" y="40"/>
                </a:lnTo>
                <a:lnTo>
                  <a:pt x="97" y="43"/>
                </a:lnTo>
                <a:lnTo>
                  <a:pt x="99" y="47"/>
                </a:lnTo>
                <a:lnTo>
                  <a:pt x="101" y="50"/>
                </a:lnTo>
                <a:lnTo>
                  <a:pt x="102" y="54"/>
                </a:lnTo>
                <a:lnTo>
                  <a:pt x="103" y="58"/>
                </a:lnTo>
                <a:lnTo>
                  <a:pt x="103" y="62"/>
                </a:lnTo>
                <a:lnTo>
                  <a:pt x="104" y="66"/>
                </a:lnTo>
                <a:lnTo>
                  <a:pt x="103" y="70"/>
                </a:lnTo>
                <a:lnTo>
                  <a:pt x="103" y="74"/>
                </a:lnTo>
                <a:lnTo>
                  <a:pt x="102" y="77"/>
                </a:lnTo>
                <a:lnTo>
                  <a:pt x="101" y="81"/>
                </a:lnTo>
                <a:lnTo>
                  <a:pt x="99" y="85"/>
                </a:lnTo>
                <a:lnTo>
                  <a:pt x="97" y="88"/>
                </a:lnTo>
                <a:lnTo>
                  <a:pt x="95" y="91"/>
                </a:lnTo>
                <a:lnTo>
                  <a:pt x="92" y="94"/>
                </a:lnTo>
                <a:lnTo>
                  <a:pt x="89" y="96"/>
                </a:lnTo>
                <a:lnTo>
                  <a:pt x="86" y="99"/>
                </a:lnTo>
                <a:lnTo>
                  <a:pt x="83" y="101"/>
                </a:lnTo>
                <a:lnTo>
                  <a:pt x="79" y="102"/>
                </a:lnTo>
                <a:lnTo>
                  <a:pt x="76" y="104"/>
                </a:lnTo>
                <a:lnTo>
                  <a:pt x="72" y="105"/>
                </a:lnTo>
                <a:lnTo>
                  <a:pt x="68" y="105"/>
                </a:lnTo>
                <a:lnTo>
                  <a:pt x="60" y="105"/>
                </a:lnTo>
                <a:lnTo>
                  <a:pt x="56" y="105"/>
                </a:lnTo>
                <a:lnTo>
                  <a:pt x="53" y="104"/>
                </a:lnTo>
                <a:lnTo>
                  <a:pt x="49" y="102"/>
                </a:lnTo>
                <a:lnTo>
                  <a:pt x="45" y="101"/>
                </a:lnTo>
                <a:lnTo>
                  <a:pt x="42" y="99"/>
                </a:lnTo>
                <a:lnTo>
                  <a:pt x="39" y="96"/>
                </a:lnTo>
                <a:lnTo>
                  <a:pt x="36" y="94"/>
                </a:lnTo>
                <a:lnTo>
                  <a:pt x="34" y="91"/>
                </a:lnTo>
                <a:lnTo>
                  <a:pt x="31" y="88"/>
                </a:lnTo>
                <a:lnTo>
                  <a:pt x="29" y="85"/>
                </a:lnTo>
                <a:lnTo>
                  <a:pt x="28" y="81"/>
                </a:lnTo>
                <a:lnTo>
                  <a:pt x="26" y="77"/>
                </a:lnTo>
                <a:lnTo>
                  <a:pt x="25" y="74"/>
                </a:lnTo>
                <a:lnTo>
                  <a:pt x="25" y="70"/>
                </a:lnTo>
                <a:lnTo>
                  <a:pt x="25" y="66"/>
                </a:lnTo>
                <a:lnTo>
                  <a:pt x="25" y="62"/>
                </a:lnTo>
                <a:lnTo>
                  <a:pt x="25" y="58"/>
                </a:lnTo>
                <a:lnTo>
                  <a:pt x="26" y="54"/>
                </a:lnTo>
                <a:lnTo>
                  <a:pt x="28" y="50"/>
                </a:lnTo>
                <a:lnTo>
                  <a:pt x="29" y="47"/>
                </a:lnTo>
                <a:lnTo>
                  <a:pt x="31" y="43"/>
                </a:lnTo>
                <a:lnTo>
                  <a:pt x="34" y="40"/>
                </a:lnTo>
                <a:lnTo>
                  <a:pt x="36" y="37"/>
                </a:lnTo>
                <a:lnTo>
                  <a:pt x="39" y="35"/>
                </a:lnTo>
                <a:lnTo>
                  <a:pt x="42" y="33"/>
                </a:lnTo>
                <a:lnTo>
                  <a:pt x="45" y="31"/>
                </a:lnTo>
                <a:lnTo>
                  <a:pt x="49" y="29"/>
                </a:lnTo>
                <a:lnTo>
                  <a:pt x="53" y="28"/>
                </a:lnTo>
                <a:lnTo>
                  <a:pt x="56" y="27"/>
                </a:lnTo>
                <a:lnTo>
                  <a:pt x="60" y="26"/>
                </a:lnTo>
                <a:lnTo>
                  <a:pt x="64" y="26"/>
                </a:lnTo>
                <a:lnTo>
                  <a:pt x="64" y="26"/>
                </a:lnTo>
                <a:lnTo>
                  <a:pt x="64" y="26"/>
                </a:lnTo>
                <a:close/>
                <a:moveTo>
                  <a:pt x="62" y="0"/>
                </a:moveTo>
                <a:lnTo>
                  <a:pt x="53" y="1"/>
                </a:lnTo>
                <a:lnTo>
                  <a:pt x="46" y="3"/>
                </a:lnTo>
                <a:lnTo>
                  <a:pt x="38" y="6"/>
                </a:lnTo>
                <a:lnTo>
                  <a:pt x="31" y="10"/>
                </a:lnTo>
                <a:lnTo>
                  <a:pt x="25" y="14"/>
                </a:lnTo>
                <a:lnTo>
                  <a:pt x="19" y="20"/>
                </a:lnTo>
                <a:lnTo>
                  <a:pt x="13" y="26"/>
                </a:lnTo>
                <a:lnTo>
                  <a:pt x="9" y="32"/>
                </a:lnTo>
                <a:lnTo>
                  <a:pt x="5" y="39"/>
                </a:lnTo>
                <a:lnTo>
                  <a:pt x="2" y="47"/>
                </a:lnTo>
                <a:lnTo>
                  <a:pt x="1" y="55"/>
                </a:lnTo>
                <a:lnTo>
                  <a:pt x="0" y="63"/>
                </a:lnTo>
                <a:lnTo>
                  <a:pt x="0" y="72"/>
                </a:lnTo>
                <a:lnTo>
                  <a:pt x="1" y="81"/>
                </a:lnTo>
                <a:lnTo>
                  <a:pt x="3" y="85"/>
                </a:lnTo>
                <a:lnTo>
                  <a:pt x="4" y="89"/>
                </a:lnTo>
                <a:lnTo>
                  <a:pt x="6" y="93"/>
                </a:lnTo>
                <a:lnTo>
                  <a:pt x="8" y="97"/>
                </a:lnTo>
                <a:lnTo>
                  <a:pt x="11" y="101"/>
                </a:lnTo>
                <a:lnTo>
                  <a:pt x="14" y="105"/>
                </a:lnTo>
                <a:lnTo>
                  <a:pt x="17" y="108"/>
                </a:lnTo>
                <a:lnTo>
                  <a:pt x="20" y="112"/>
                </a:lnTo>
                <a:lnTo>
                  <a:pt x="24" y="115"/>
                </a:lnTo>
                <a:lnTo>
                  <a:pt x="28" y="118"/>
                </a:lnTo>
                <a:lnTo>
                  <a:pt x="31" y="121"/>
                </a:lnTo>
                <a:lnTo>
                  <a:pt x="36" y="123"/>
                </a:lnTo>
                <a:lnTo>
                  <a:pt x="40" y="125"/>
                </a:lnTo>
                <a:lnTo>
                  <a:pt x="44" y="127"/>
                </a:lnTo>
                <a:lnTo>
                  <a:pt x="48" y="128"/>
                </a:lnTo>
                <a:lnTo>
                  <a:pt x="52" y="129"/>
                </a:lnTo>
                <a:lnTo>
                  <a:pt x="59" y="130"/>
                </a:lnTo>
                <a:lnTo>
                  <a:pt x="66" y="130"/>
                </a:lnTo>
                <a:lnTo>
                  <a:pt x="73" y="130"/>
                </a:lnTo>
                <a:lnTo>
                  <a:pt x="80" y="128"/>
                </a:lnTo>
                <a:lnTo>
                  <a:pt x="86" y="126"/>
                </a:lnTo>
                <a:lnTo>
                  <a:pt x="93" y="124"/>
                </a:lnTo>
                <a:lnTo>
                  <a:pt x="98" y="120"/>
                </a:lnTo>
                <a:lnTo>
                  <a:pt x="104" y="117"/>
                </a:lnTo>
                <a:lnTo>
                  <a:pt x="104" y="122"/>
                </a:lnTo>
                <a:lnTo>
                  <a:pt x="104" y="124"/>
                </a:lnTo>
                <a:lnTo>
                  <a:pt x="106" y="127"/>
                </a:lnTo>
                <a:lnTo>
                  <a:pt x="137" y="158"/>
                </a:lnTo>
                <a:lnTo>
                  <a:pt x="138" y="159"/>
                </a:lnTo>
                <a:lnTo>
                  <a:pt x="139" y="160"/>
                </a:lnTo>
                <a:lnTo>
                  <a:pt x="142" y="160"/>
                </a:lnTo>
                <a:lnTo>
                  <a:pt x="145" y="160"/>
                </a:lnTo>
                <a:lnTo>
                  <a:pt x="146" y="159"/>
                </a:lnTo>
                <a:lnTo>
                  <a:pt x="147" y="158"/>
                </a:lnTo>
                <a:lnTo>
                  <a:pt x="156" y="149"/>
                </a:lnTo>
                <a:lnTo>
                  <a:pt x="157" y="148"/>
                </a:lnTo>
                <a:lnTo>
                  <a:pt x="158" y="147"/>
                </a:lnTo>
                <a:lnTo>
                  <a:pt x="158" y="144"/>
                </a:lnTo>
                <a:lnTo>
                  <a:pt x="158" y="141"/>
                </a:lnTo>
                <a:lnTo>
                  <a:pt x="157" y="140"/>
                </a:lnTo>
                <a:lnTo>
                  <a:pt x="156" y="139"/>
                </a:lnTo>
                <a:lnTo>
                  <a:pt x="125" y="108"/>
                </a:lnTo>
                <a:lnTo>
                  <a:pt x="123" y="106"/>
                </a:lnTo>
                <a:lnTo>
                  <a:pt x="120" y="105"/>
                </a:lnTo>
                <a:lnTo>
                  <a:pt x="115" y="105"/>
                </a:lnTo>
                <a:lnTo>
                  <a:pt x="119" y="100"/>
                </a:lnTo>
                <a:lnTo>
                  <a:pt x="122" y="94"/>
                </a:lnTo>
                <a:lnTo>
                  <a:pt x="125" y="88"/>
                </a:lnTo>
                <a:lnTo>
                  <a:pt x="127" y="82"/>
                </a:lnTo>
                <a:lnTo>
                  <a:pt x="128" y="75"/>
                </a:lnTo>
                <a:lnTo>
                  <a:pt x="129" y="68"/>
                </a:lnTo>
                <a:lnTo>
                  <a:pt x="128" y="61"/>
                </a:lnTo>
                <a:lnTo>
                  <a:pt x="128" y="54"/>
                </a:lnTo>
                <a:lnTo>
                  <a:pt x="127" y="49"/>
                </a:lnTo>
                <a:lnTo>
                  <a:pt x="125" y="45"/>
                </a:lnTo>
                <a:lnTo>
                  <a:pt x="123" y="41"/>
                </a:lnTo>
                <a:lnTo>
                  <a:pt x="121" y="37"/>
                </a:lnTo>
                <a:lnTo>
                  <a:pt x="119" y="33"/>
                </a:lnTo>
                <a:lnTo>
                  <a:pt x="116" y="29"/>
                </a:lnTo>
                <a:lnTo>
                  <a:pt x="113" y="25"/>
                </a:lnTo>
                <a:lnTo>
                  <a:pt x="110" y="21"/>
                </a:lnTo>
                <a:lnTo>
                  <a:pt x="107" y="18"/>
                </a:lnTo>
                <a:lnTo>
                  <a:pt x="103" y="15"/>
                </a:lnTo>
                <a:lnTo>
                  <a:pt x="99" y="11"/>
                </a:lnTo>
                <a:lnTo>
                  <a:pt x="96" y="9"/>
                </a:lnTo>
                <a:lnTo>
                  <a:pt x="91" y="7"/>
                </a:lnTo>
                <a:lnTo>
                  <a:pt x="87" y="5"/>
                </a:lnTo>
                <a:lnTo>
                  <a:pt x="83" y="3"/>
                </a:lnTo>
                <a:lnTo>
                  <a:pt x="79" y="2"/>
                </a:lnTo>
                <a:lnTo>
                  <a:pt x="70" y="1"/>
                </a:lnTo>
                <a:lnTo>
                  <a:pt x="62" y="0"/>
                </a:lnTo>
                <a:lnTo>
                  <a:pt x="62" y="0"/>
                </a:lnTo>
                <a:lnTo>
                  <a:pt x="62" y="0"/>
                </a:lnTo>
                <a:close/>
              </a:path>
            </a:pathLst>
          </a:custGeom>
          <a:gradFill>
            <a:gsLst>
              <a:gs pos="0">
                <a:schemeClr val="accent1"/>
              </a:gs>
              <a:gs pos="100000">
                <a:schemeClr val="accent2"/>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TextBox 60">
            <a:extLst>
              <a:ext uri="{FF2B5EF4-FFF2-40B4-BE49-F238E27FC236}">
                <a16:creationId xmlns:a16="http://schemas.microsoft.com/office/drawing/2014/main" id="{916339BA-83FF-6F40-46A3-FDD446424810}"/>
              </a:ext>
            </a:extLst>
          </p:cNvPr>
          <p:cNvSpPr txBox="1"/>
          <p:nvPr/>
        </p:nvSpPr>
        <p:spPr>
          <a:xfrm>
            <a:off x="806987" y="4743915"/>
            <a:ext cx="4996597" cy="620170"/>
          </a:xfrm>
          <a:prstGeom prst="rect">
            <a:avLst/>
          </a:prstGeom>
          <a:noFill/>
        </p:spPr>
        <p:txBody>
          <a:bodyPr wrap="square">
            <a:spAutoFit/>
          </a:bodyPr>
          <a:lstStyle/>
          <a:p>
            <a:pPr>
              <a:lnSpc>
                <a:spcPct val="150000"/>
              </a:lnSpc>
            </a:pPr>
            <a:r>
              <a:rPr lang="en-US" sz="1200" b="0" i="0" dirty="0">
                <a:solidFill>
                  <a:srgbClr val="000000"/>
                </a:solidFill>
                <a:effectLst/>
                <a:latin typeface="+mj-ea"/>
                <a:ea typeface="+mj-ea"/>
              </a:rPr>
              <a:t>The promotion will be conducted in a 15 - minute English roadshow, consisting</a:t>
            </a:r>
          </a:p>
        </p:txBody>
      </p:sp>
      <p:sp>
        <p:nvSpPr>
          <p:cNvPr id="7" name="Oval 40">
            <a:extLst>
              <a:ext uri="{FF2B5EF4-FFF2-40B4-BE49-F238E27FC236}">
                <a16:creationId xmlns:a16="http://schemas.microsoft.com/office/drawing/2014/main" id="{552B3DC6-2C78-1DD4-3B74-AF6F0397083F}"/>
              </a:ext>
            </a:extLst>
          </p:cNvPr>
          <p:cNvSpPr/>
          <p:nvPr/>
        </p:nvSpPr>
        <p:spPr>
          <a:xfrm>
            <a:off x="6627835" y="1346859"/>
            <a:ext cx="2225381" cy="2225381"/>
          </a:xfrm>
          <a:prstGeom prst="ellipse">
            <a:avLst/>
          </a:prstGeom>
          <a:gradFill>
            <a:gsLst>
              <a:gs pos="0">
                <a:schemeClr val="accent1">
                  <a:lumMod val="60000"/>
                  <a:lumOff val="40000"/>
                </a:schemeClr>
              </a:gs>
              <a:gs pos="100000">
                <a:schemeClr val="accent2">
                  <a:lumMod val="60000"/>
                  <a:lumOff val="40000"/>
                </a:schemeClr>
              </a:gs>
            </a:gsLst>
            <a:lin ang="2700000" scaled="1"/>
          </a:gradFill>
          <a:ln>
            <a:noFill/>
          </a:ln>
          <a:effectLst>
            <a:softEdge rad="825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图片占位符 7" descr="墙上有钟表的建筑&#10;&#10;AI 生成的内容可能不正确。">
            <a:extLst>
              <a:ext uri="{FF2B5EF4-FFF2-40B4-BE49-F238E27FC236}">
                <a16:creationId xmlns:a16="http://schemas.microsoft.com/office/drawing/2014/main" id="{4306B51F-069E-F8AA-CB77-192FC8B7AAA8}"/>
              </a:ext>
            </a:extLst>
          </p:cNvPr>
          <p:cNvPicPr>
            <a:picLocks noChangeAspect="1"/>
          </p:cNvPicPr>
          <p:nvPr/>
        </p:nvPicPr>
        <p:blipFill>
          <a:blip r:embed="rId2">
            <a:extLst>
              <a:ext uri="{28A0092B-C50C-407E-A947-70E740481C1C}">
                <a14:useLocalDpi xmlns:a14="http://schemas.microsoft.com/office/drawing/2010/main" val="0"/>
              </a:ext>
            </a:extLst>
          </a:blip>
          <a:srcRect l="19136" r="19136"/>
          <a:stretch>
            <a:fillRect/>
          </a:stretch>
        </p:blipFill>
        <p:spPr>
          <a:xfrm>
            <a:off x="5841684" y="0"/>
            <a:ext cx="6350318" cy="6858000"/>
          </a:xfrm>
          <a:custGeom>
            <a:avLst/>
            <a:gdLst>
              <a:gd name="connsiteX0" fmla="*/ 2869374 w 6350318"/>
              <a:gd name="connsiteY0" fmla="*/ 0 h 6858000"/>
              <a:gd name="connsiteX1" fmla="*/ 6350318 w 6350318"/>
              <a:gd name="connsiteY1" fmla="*/ 0 h 6858000"/>
              <a:gd name="connsiteX2" fmla="*/ 6350318 w 6350318"/>
              <a:gd name="connsiteY2" fmla="*/ 6858000 h 6858000"/>
              <a:gd name="connsiteX3" fmla="*/ 0 w 6350318"/>
              <a:gd name="connsiteY3" fmla="*/ 6858000 h 6858000"/>
              <a:gd name="connsiteX4" fmla="*/ 17185 w 6350318"/>
              <a:gd name="connsiteY4" fmla="*/ 6835788 h 6858000"/>
              <a:gd name="connsiteX5" fmla="*/ 1086906 w 6350318"/>
              <a:gd name="connsiteY5" fmla="*/ 5687172 h 6858000"/>
              <a:gd name="connsiteX6" fmla="*/ 3690215 w 6350318"/>
              <a:gd name="connsiteY6" fmla="*/ 2363239 h 6858000"/>
              <a:gd name="connsiteX7" fmla="*/ 2946192 w 6350318"/>
              <a:gd name="connsiteY7" fmla="*/ 1025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0318" h="6858000">
                <a:moveTo>
                  <a:pt x="2869374" y="0"/>
                </a:moveTo>
                <a:lnTo>
                  <a:pt x="6350318" y="0"/>
                </a:lnTo>
                <a:lnTo>
                  <a:pt x="6350318" y="6858000"/>
                </a:lnTo>
                <a:lnTo>
                  <a:pt x="0" y="6858000"/>
                </a:lnTo>
                <a:lnTo>
                  <a:pt x="17185" y="6835788"/>
                </a:lnTo>
                <a:cubicBezTo>
                  <a:pt x="301172" y="6477197"/>
                  <a:pt x="657312" y="6085857"/>
                  <a:pt x="1086906" y="5687172"/>
                </a:cubicBezTo>
                <a:cubicBezTo>
                  <a:pt x="1974503" y="4727247"/>
                  <a:pt x="3528850" y="3874884"/>
                  <a:pt x="3690215" y="2363239"/>
                </a:cubicBezTo>
                <a:cubicBezTo>
                  <a:pt x="3802082" y="1723176"/>
                  <a:pt x="3525142" y="905219"/>
                  <a:pt x="2946192" y="102525"/>
                </a:cubicBezTo>
                <a:close/>
              </a:path>
            </a:pathLst>
          </a:custGeom>
        </p:spPr>
      </p:pic>
      <p:grpSp>
        <p:nvGrpSpPr>
          <p:cNvPr id="12" name="组合 11">
            <a:extLst>
              <a:ext uri="{FF2B5EF4-FFF2-40B4-BE49-F238E27FC236}">
                <a16:creationId xmlns:a16="http://schemas.microsoft.com/office/drawing/2014/main" id="{2A0504B7-1753-FC9E-C780-9F7A032C2701}"/>
              </a:ext>
            </a:extLst>
          </p:cNvPr>
          <p:cNvGrpSpPr/>
          <p:nvPr/>
        </p:nvGrpSpPr>
        <p:grpSpPr>
          <a:xfrm>
            <a:off x="11538795" y="534191"/>
            <a:ext cx="226645" cy="83345"/>
            <a:chOff x="11262365" y="460223"/>
            <a:chExt cx="226645" cy="83345"/>
          </a:xfrm>
        </p:grpSpPr>
        <p:cxnSp>
          <p:nvCxnSpPr>
            <p:cNvPr id="13" name="直接连接符 12">
              <a:extLst>
                <a:ext uri="{FF2B5EF4-FFF2-40B4-BE49-F238E27FC236}">
                  <a16:creationId xmlns:a16="http://schemas.microsoft.com/office/drawing/2014/main" id="{D6C1EF0C-AF67-0218-25E5-9000CBBDBB20}"/>
                </a:ext>
              </a:extLst>
            </p:cNvPr>
            <p:cNvCxnSpPr>
              <a:cxnSpLocks/>
            </p:cNvCxnSpPr>
            <p:nvPr/>
          </p:nvCxnSpPr>
          <p:spPr>
            <a:xfrm flipH="1">
              <a:off x="11262365" y="460223"/>
              <a:ext cx="226645" cy="0"/>
            </a:xfrm>
            <a:prstGeom prst="line">
              <a:avLst/>
            </a:prstGeom>
            <a:ln w="222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B08E65B-B458-0BB0-F50C-FA742A52890C}"/>
                </a:ext>
              </a:extLst>
            </p:cNvPr>
            <p:cNvCxnSpPr>
              <a:cxnSpLocks/>
            </p:cNvCxnSpPr>
            <p:nvPr/>
          </p:nvCxnSpPr>
          <p:spPr>
            <a:xfrm flipH="1">
              <a:off x="11371902" y="543568"/>
              <a:ext cx="117108" cy="0"/>
            </a:xfrm>
            <a:prstGeom prst="line">
              <a:avLst/>
            </a:prstGeom>
            <a:ln w="22225">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15" name="observation-tool_18366">
            <a:extLst>
              <a:ext uri="{FF2B5EF4-FFF2-40B4-BE49-F238E27FC236}">
                <a16:creationId xmlns:a16="http://schemas.microsoft.com/office/drawing/2014/main" id="{73E29F9D-0C72-40E9-AD89-380642FFC081}"/>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BBA9E580-ED00-8839-4A0D-B8D3C4880958}"/>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rgbClr val="F8FAFF"/>
                </a:solidFill>
                <a:latin typeface="+mj-lt"/>
              </a:rPr>
              <a:t>COMMUNI</a:t>
            </a:r>
            <a:endParaRPr lang="zh-CN" altLang="en-US" sz="800" kern="1000" dirty="0">
              <a:latin typeface="+mj-lt"/>
            </a:endParaRPr>
          </a:p>
        </p:txBody>
      </p:sp>
      <p:sp>
        <p:nvSpPr>
          <p:cNvPr id="17" name="标题 1">
            <a:extLst>
              <a:ext uri="{FF2B5EF4-FFF2-40B4-BE49-F238E27FC236}">
                <a16:creationId xmlns:a16="http://schemas.microsoft.com/office/drawing/2014/main" id="{DCF279D0-13B6-8F65-6937-A5F76957B0D7}"/>
              </a:ext>
            </a:extLst>
          </p:cNvPr>
          <p:cNvSpPr txBox="1"/>
          <p:nvPr/>
        </p:nvSpPr>
        <p:spPr>
          <a:xfrm>
            <a:off x="886166"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Business Overview</a:t>
            </a:r>
          </a:p>
        </p:txBody>
      </p:sp>
      <p:sp>
        <p:nvSpPr>
          <p:cNvPr id="18" name="文本框 17">
            <a:extLst>
              <a:ext uri="{FF2B5EF4-FFF2-40B4-BE49-F238E27FC236}">
                <a16:creationId xmlns:a16="http://schemas.microsoft.com/office/drawing/2014/main" id="{6642C020-D39E-B073-DA87-194D16DC319E}"/>
              </a:ext>
            </a:extLst>
          </p:cNvPr>
          <p:cNvSpPr txBox="1"/>
          <p:nvPr/>
        </p:nvSpPr>
        <p:spPr>
          <a:xfrm>
            <a:off x="749394" y="1803725"/>
            <a:ext cx="8966106" cy="1446550"/>
          </a:xfrm>
          <a:prstGeom prst="rect">
            <a:avLst/>
          </a:prstGeom>
          <a:noFill/>
        </p:spPr>
        <p:txBody>
          <a:bodyPr wrap="square" rtlCol="0">
            <a:spAutoFit/>
          </a:bodyPr>
          <a:lstStyle/>
          <a:p>
            <a:r>
              <a:rPr lang="en-US" altLang="zh-CN" sz="8800" dirty="0">
                <a:gradFill>
                  <a:gsLst>
                    <a:gs pos="20000">
                      <a:schemeClr val="accent1">
                        <a:lumMod val="75000"/>
                      </a:schemeClr>
                    </a:gs>
                    <a:gs pos="99000">
                      <a:schemeClr val="accent2"/>
                    </a:gs>
                  </a:gsLst>
                  <a:lin ang="2700000" scaled="0"/>
                </a:gradFill>
                <a:latin typeface="+mj-lt"/>
              </a:rPr>
              <a:t>THANK YOU</a:t>
            </a:r>
          </a:p>
        </p:txBody>
      </p:sp>
      <p:cxnSp>
        <p:nvCxnSpPr>
          <p:cNvPr id="19" name="直接连接符 18">
            <a:extLst>
              <a:ext uri="{FF2B5EF4-FFF2-40B4-BE49-F238E27FC236}">
                <a16:creationId xmlns:a16="http://schemas.microsoft.com/office/drawing/2014/main" id="{54526C42-754F-0A9F-C9F2-EC86A57CD3B8}"/>
              </a:ext>
            </a:extLst>
          </p:cNvPr>
          <p:cNvCxnSpPr/>
          <p:nvPr/>
        </p:nvCxnSpPr>
        <p:spPr>
          <a:xfrm>
            <a:off x="886166" y="4591260"/>
            <a:ext cx="3850934" cy="0"/>
          </a:xfrm>
          <a:prstGeom prst="line">
            <a:avLst/>
          </a:prstGeom>
          <a:ln w="6350">
            <a:gradFill>
              <a:gsLst>
                <a:gs pos="50000">
                  <a:schemeClr val="accent2"/>
                </a:gs>
                <a:gs pos="0">
                  <a:schemeClr val="accent1">
                    <a:lumMod val="45000"/>
                    <a:lumOff val="55000"/>
                    <a:alpha val="0"/>
                  </a:schemeClr>
                </a:gs>
                <a:gs pos="100000">
                  <a:schemeClr val="accent1">
                    <a:lumMod val="30000"/>
                    <a:lumOff val="70000"/>
                    <a:alpha val="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20" name="Freeform: Shape 29">
            <a:extLst>
              <a:ext uri="{FF2B5EF4-FFF2-40B4-BE49-F238E27FC236}">
                <a16:creationId xmlns:a16="http://schemas.microsoft.com/office/drawing/2014/main" id="{7D4FAF52-1B41-9ADD-F8AF-5BCE6E45483A}"/>
              </a:ext>
            </a:extLst>
          </p:cNvPr>
          <p:cNvSpPr/>
          <p:nvPr/>
        </p:nvSpPr>
        <p:spPr>
          <a:xfrm>
            <a:off x="5706320" y="-219919"/>
            <a:ext cx="4482282" cy="7077919"/>
          </a:xfrm>
          <a:custGeom>
            <a:avLst/>
            <a:gdLst>
              <a:gd name="connsiteX0" fmla="*/ 1324015 w 4836953"/>
              <a:gd name="connsiteY0" fmla="*/ 0 h 7903865"/>
              <a:gd name="connsiteX1" fmla="*/ 3789217 w 4836953"/>
              <a:gd name="connsiteY1" fmla="*/ 0 h 7903865"/>
              <a:gd name="connsiteX2" fmla="*/ 3867451 w 4836953"/>
              <a:gd name="connsiteY2" fmla="*/ 94636 h 7903865"/>
              <a:gd name="connsiteX3" fmla="*/ 4795772 w 4836953"/>
              <a:gd name="connsiteY3" fmla="*/ 2061451 h 7903865"/>
              <a:gd name="connsiteX4" fmla="*/ 2130797 w 4836953"/>
              <a:gd name="connsiteY4" fmla="*/ 6860155 h 7903865"/>
              <a:gd name="connsiteX5" fmla="*/ 1163997 w 4836953"/>
              <a:gd name="connsiteY5" fmla="*/ 7807840 h 7903865"/>
              <a:gd name="connsiteX6" fmla="*/ 1076493 w 4836953"/>
              <a:gd name="connsiteY6" fmla="*/ 7903865 h 7903865"/>
              <a:gd name="connsiteX7" fmla="*/ 0 w 4836953"/>
              <a:gd name="connsiteY7" fmla="*/ 7903865 h 7903865"/>
              <a:gd name="connsiteX8" fmla="*/ 129373 w 4836953"/>
              <a:gd name="connsiteY8" fmla="*/ 7697449 h 7903865"/>
              <a:gd name="connsiteX9" fmla="*/ 1563562 w 4836953"/>
              <a:gd name="connsiteY9" fmla="*/ 5394136 h 7903865"/>
              <a:gd name="connsiteX10" fmla="*/ 1361609 w 4836953"/>
              <a:gd name="connsiteY10" fmla="*/ 36002 h 7903865"/>
              <a:gd name="connsiteX11" fmla="*/ 1324015 w 4836953"/>
              <a:gd name="connsiteY11" fmla="*/ 0 h 79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6953" h="7903865">
                <a:moveTo>
                  <a:pt x="1324015" y="0"/>
                </a:moveTo>
                <a:lnTo>
                  <a:pt x="3789217" y="0"/>
                </a:lnTo>
                <a:lnTo>
                  <a:pt x="3867451" y="94636"/>
                </a:lnTo>
                <a:cubicBezTo>
                  <a:pt x="4404888" y="771889"/>
                  <a:pt x="4741994" y="1452026"/>
                  <a:pt x="4795772" y="2061451"/>
                </a:cubicBezTo>
                <a:cubicBezTo>
                  <a:pt x="5127791" y="4302289"/>
                  <a:pt x="3380478" y="5540316"/>
                  <a:pt x="2130797" y="6860155"/>
                </a:cubicBezTo>
                <a:cubicBezTo>
                  <a:pt x="1783175" y="7171617"/>
                  <a:pt x="1459904" y="7490259"/>
                  <a:pt x="1163997" y="7807840"/>
                </a:cubicBezTo>
                <a:lnTo>
                  <a:pt x="1076493" y="7903865"/>
                </a:lnTo>
                <a:lnTo>
                  <a:pt x="0" y="7903865"/>
                </a:lnTo>
                <a:lnTo>
                  <a:pt x="129373" y="7697449"/>
                </a:lnTo>
                <a:cubicBezTo>
                  <a:pt x="580370" y="6982807"/>
                  <a:pt x="1088581" y="6205801"/>
                  <a:pt x="1563562" y="5394136"/>
                </a:cubicBezTo>
                <a:cubicBezTo>
                  <a:pt x="2612132" y="3755241"/>
                  <a:pt x="3013080" y="1697069"/>
                  <a:pt x="1361609" y="36002"/>
                </a:cubicBezTo>
                <a:lnTo>
                  <a:pt x="1324015" y="0"/>
                </a:lnTo>
                <a:close/>
              </a:path>
            </a:pathLst>
          </a:custGeom>
          <a:noFill/>
          <a:ln>
            <a:gradFill>
              <a:gsLst>
                <a:gs pos="0">
                  <a:schemeClr val="bg1"/>
                </a:gs>
                <a:gs pos="100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21" name="组合 20">
            <a:extLst>
              <a:ext uri="{FF2B5EF4-FFF2-40B4-BE49-F238E27FC236}">
                <a16:creationId xmlns:a16="http://schemas.microsoft.com/office/drawing/2014/main" id="{55E27E6F-7A9E-9B76-8BBD-590B20E3FE0F}"/>
              </a:ext>
            </a:extLst>
          </p:cNvPr>
          <p:cNvGrpSpPr/>
          <p:nvPr/>
        </p:nvGrpSpPr>
        <p:grpSpPr>
          <a:xfrm>
            <a:off x="886166" y="3755522"/>
            <a:ext cx="2747367" cy="488419"/>
            <a:chOff x="4636591" y="4147694"/>
            <a:chExt cx="2747367" cy="488419"/>
          </a:xfrm>
        </p:grpSpPr>
        <p:sp>
          <p:nvSpPr>
            <p:cNvPr id="22" name="矩形: 圆角 21">
              <a:extLst>
                <a:ext uri="{FF2B5EF4-FFF2-40B4-BE49-F238E27FC236}">
                  <a16:creationId xmlns:a16="http://schemas.microsoft.com/office/drawing/2014/main" id="{F01BEA22-11CE-23C3-0277-6E82BC8BD9BD}"/>
                </a:ext>
              </a:extLst>
            </p:cNvPr>
            <p:cNvSpPr/>
            <p:nvPr/>
          </p:nvSpPr>
          <p:spPr>
            <a:xfrm>
              <a:off x="4636591" y="4154307"/>
              <a:ext cx="1943062" cy="481806"/>
            </a:xfrm>
            <a:prstGeom prst="roundRect">
              <a:avLst>
                <a:gd name="adj" fmla="val 50000"/>
              </a:avLst>
            </a:prstGeom>
            <a:gradFill>
              <a:gsLst>
                <a:gs pos="0">
                  <a:schemeClr val="accent1"/>
                </a:gs>
                <a:gs pos="100000">
                  <a:schemeClr val="accent2"/>
                </a:gs>
              </a:gsLst>
              <a:lin ang="0" scaled="1"/>
            </a:gra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圆角 22">
              <a:extLst>
                <a:ext uri="{FF2B5EF4-FFF2-40B4-BE49-F238E27FC236}">
                  <a16:creationId xmlns:a16="http://schemas.microsoft.com/office/drawing/2014/main" id="{1EF69F5B-5BC5-213D-69BF-B7651CF61469}"/>
                </a:ext>
              </a:extLst>
            </p:cNvPr>
            <p:cNvSpPr/>
            <p:nvPr/>
          </p:nvSpPr>
          <p:spPr>
            <a:xfrm>
              <a:off x="6891039" y="4147694"/>
              <a:ext cx="492919" cy="481806"/>
            </a:xfrm>
            <a:prstGeom prst="roundRect">
              <a:avLst>
                <a:gd name="adj" fmla="val 50000"/>
              </a:avLst>
            </a:prstGeom>
            <a:solidFill>
              <a:schemeClr val="bg1"/>
            </a:soli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0D7C8516-88B8-DF22-2684-14F63C429C70}"/>
                </a:ext>
              </a:extLst>
            </p:cNvPr>
            <p:cNvSpPr txBox="1"/>
            <p:nvPr/>
          </p:nvSpPr>
          <p:spPr>
            <a:xfrm>
              <a:off x="5058441" y="4279794"/>
              <a:ext cx="1706371" cy="230832"/>
            </a:xfrm>
            <a:prstGeom prst="rect">
              <a:avLst/>
            </a:prstGeom>
            <a:noFill/>
          </p:spPr>
          <p:txBody>
            <a:bodyPr wrap="square" rtlCol="0">
              <a:spAutoFit/>
            </a:bodyPr>
            <a:lstStyle/>
            <a:p>
              <a:r>
                <a:rPr lang="en-US" altLang="zh-CN" sz="900" dirty="0">
                  <a:solidFill>
                    <a:schemeClr val="bg1"/>
                  </a:solidFill>
                  <a:latin typeface="+mj-ea"/>
                  <a:ea typeface="+mj-ea"/>
                </a:rPr>
                <a:t>BUILD YOUR FUTURE</a:t>
              </a:r>
              <a:endParaRPr lang="zh-CN" altLang="en-US" sz="900" dirty="0">
                <a:solidFill>
                  <a:schemeClr val="bg1"/>
                </a:solidFill>
                <a:latin typeface="+mj-ea"/>
                <a:ea typeface="+mj-ea"/>
              </a:endParaRPr>
            </a:p>
          </p:txBody>
        </p:sp>
        <p:sp>
          <p:nvSpPr>
            <p:cNvPr id="25" name="speaker_151869">
              <a:extLst>
                <a:ext uri="{FF2B5EF4-FFF2-40B4-BE49-F238E27FC236}">
                  <a16:creationId xmlns:a16="http://schemas.microsoft.com/office/drawing/2014/main" id="{98A4A790-3013-95A7-8937-213018A356CA}"/>
                </a:ext>
              </a:extLst>
            </p:cNvPr>
            <p:cNvSpPr/>
            <p:nvPr/>
          </p:nvSpPr>
          <p:spPr>
            <a:xfrm>
              <a:off x="4832614" y="4323370"/>
              <a:ext cx="164910" cy="143680"/>
            </a:xfrm>
            <a:custGeom>
              <a:avLst/>
              <a:gdLst>
                <a:gd name="connsiteX0" fmla="*/ 472908 w 605431"/>
                <a:gd name="connsiteY0" fmla="*/ 396935 h 527488"/>
                <a:gd name="connsiteX1" fmla="*/ 489984 w 605431"/>
                <a:gd name="connsiteY1" fmla="*/ 399225 h 527488"/>
                <a:gd name="connsiteX2" fmla="*/ 585815 w 605431"/>
                <a:gd name="connsiteY2" fmla="*/ 454202 h 527488"/>
                <a:gd name="connsiteX3" fmla="*/ 593970 w 605431"/>
                <a:gd name="connsiteY3" fmla="*/ 484744 h 527488"/>
                <a:gd name="connsiteX4" fmla="*/ 563386 w 605431"/>
                <a:gd name="connsiteY4" fmla="*/ 492889 h 527488"/>
                <a:gd name="connsiteX5" fmla="*/ 467556 w 605431"/>
                <a:gd name="connsiteY5" fmla="*/ 437913 h 527488"/>
                <a:gd name="connsiteX6" fmla="*/ 459400 w 605431"/>
                <a:gd name="connsiteY6" fmla="*/ 407370 h 527488"/>
                <a:gd name="connsiteX7" fmla="*/ 472908 w 605431"/>
                <a:gd name="connsiteY7" fmla="*/ 396935 h 527488"/>
                <a:gd name="connsiteX8" fmla="*/ 472314 w 605431"/>
                <a:gd name="connsiteY8" fmla="*/ 242496 h 527488"/>
                <a:gd name="connsiteX9" fmla="*/ 583019 w 605431"/>
                <a:gd name="connsiteY9" fmla="*/ 242496 h 527488"/>
                <a:gd name="connsiteX10" fmla="*/ 605431 w 605431"/>
                <a:gd name="connsiteY10" fmla="*/ 264910 h 527488"/>
                <a:gd name="connsiteX11" fmla="*/ 583019 w 605431"/>
                <a:gd name="connsiteY11" fmla="*/ 287323 h 527488"/>
                <a:gd name="connsiteX12" fmla="*/ 472314 w 605431"/>
                <a:gd name="connsiteY12" fmla="*/ 287323 h 527488"/>
                <a:gd name="connsiteX13" fmla="*/ 449901 w 605431"/>
                <a:gd name="connsiteY13" fmla="*/ 264910 h 527488"/>
                <a:gd name="connsiteX14" fmla="*/ 472314 w 605431"/>
                <a:gd name="connsiteY14" fmla="*/ 242496 h 527488"/>
                <a:gd name="connsiteX15" fmla="*/ 577059 w 605431"/>
                <a:gd name="connsiteY15" fmla="*/ 33961 h 527488"/>
                <a:gd name="connsiteX16" fmla="*/ 590565 w 605431"/>
                <a:gd name="connsiteY16" fmla="*/ 44398 h 527488"/>
                <a:gd name="connsiteX17" fmla="*/ 582410 w 605431"/>
                <a:gd name="connsiteY17" fmla="*/ 74948 h 527488"/>
                <a:gd name="connsiteX18" fmla="*/ 487276 w 605431"/>
                <a:gd name="connsiteY18" fmla="*/ 129936 h 527488"/>
                <a:gd name="connsiteX19" fmla="*/ 456017 w 605431"/>
                <a:gd name="connsiteY19" fmla="*/ 121790 h 527488"/>
                <a:gd name="connsiteX20" fmla="*/ 464851 w 605431"/>
                <a:gd name="connsiteY20" fmla="*/ 91240 h 527488"/>
                <a:gd name="connsiteX21" fmla="*/ 559986 w 605431"/>
                <a:gd name="connsiteY21" fmla="*/ 36252 h 527488"/>
                <a:gd name="connsiteX22" fmla="*/ 577059 w 605431"/>
                <a:gd name="connsiteY22" fmla="*/ 33961 h 527488"/>
                <a:gd name="connsiteX23" fmla="*/ 335523 w 605431"/>
                <a:gd name="connsiteY23" fmla="*/ 184 h 527488"/>
                <a:gd name="connsiteX24" fmla="*/ 354720 w 605431"/>
                <a:gd name="connsiteY24" fmla="*/ 3746 h 527488"/>
                <a:gd name="connsiteX25" fmla="*/ 374427 w 605431"/>
                <a:gd name="connsiteY25" fmla="*/ 35632 h 527488"/>
                <a:gd name="connsiteX26" fmla="*/ 374427 w 605431"/>
                <a:gd name="connsiteY26" fmla="*/ 492210 h 527488"/>
                <a:gd name="connsiteX27" fmla="*/ 354720 w 605431"/>
                <a:gd name="connsiteY27" fmla="*/ 524096 h 527488"/>
                <a:gd name="connsiteX28" fmla="*/ 339091 w 605431"/>
                <a:gd name="connsiteY28" fmla="*/ 527488 h 527488"/>
                <a:gd name="connsiteX29" fmla="*/ 317345 w 605431"/>
                <a:gd name="connsiteY29" fmla="*/ 520025 h 527488"/>
                <a:gd name="connsiteX30" fmla="*/ 201823 w 605431"/>
                <a:gd name="connsiteY30" fmla="*/ 429795 h 527488"/>
                <a:gd name="connsiteX31" fmla="*/ 184835 w 605431"/>
                <a:gd name="connsiteY31" fmla="*/ 431830 h 527488"/>
                <a:gd name="connsiteX32" fmla="*/ 68633 w 605431"/>
                <a:gd name="connsiteY32" fmla="*/ 431830 h 527488"/>
                <a:gd name="connsiteX33" fmla="*/ 0 w 605431"/>
                <a:gd name="connsiteY33" fmla="*/ 362631 h 527488"/>
                <a:gd name="connsiteX34" fmla="*/ 0 w 605431"/>
                <a:gd name="connsiteY34" fmla="*/ 161818 h 527488"/>
                <a:gd name="connsiteX35" fmla="*/ 68633 w 605431"/>
                <a:gd name="connsiteY35" fmla="*/ 93298 h 527488"/>
                <a:gd name="connsiteX36" fmla="*/ 184835 w 605431"/>
                <a:gd name="connsiteY36" fmla="*/ 93298 h 527488"/>
                <a:gd name="connsiteX37" fmla="*/ 204542 w 605431"/>
                <a:gd name="connsiteY37" fmla="*/ 96011 h 527488"/>
                <a:gd name="connsiteX38" fmla="*/ 317345 w 605431"/>
                <a:gd name="connsiteY38" fmla="*/ 7816 h 527488"/>
                <a:gd name="connsiteX39" fmla="*/ 335523 w 605431"/>
                <a:gd name="connsiteY39" fmla="*/ 184 h 52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431" h="527488">
                  <a:moveTo>
                    <a:pt x="472908" y="396935"/>
                  </a:moveTo>
                  <a:cubicBezTo>
                    <a:pt x="478430" y="395493"/>
                    <a:pt x="484547" y="396171"/>
                    <a:pt x="489984" y="399225"/>
                  </a:cubicBezTo>
                  <a:lnTo>
                    <a:pt x="585815" y="454202"/>
                  </a:lnTo>
                  <a:cubicBezTo>
                    <a:pt x="596009" y="460310"/>
                    <a:pt x="600087" y="473885"/>
                    <a:pt x="593970" y="484744"/>
                  </a:cubicBezTo>
                  <a:cubicBezTo>
                    <a:pt x="587853" y="495604"/>
                    <a:pt x="573581" y="499676"/>
                    <a:pt x="563386" y="492889"/>
                  </a:cubicBezTo>
                  <a:lnTo>
                    <a:pt x="467556" y="437913"/>
                  </a:lnTo>
                  <a:cubicBezTo>
                    <a:pt x="456681" y="431804"/>
                    <a:pt x="453283" y="418230"/>
                    <a:pt x="459400" y="407370"/>
                  </a:cubicBezTo>
                  <a:cubicBezTo>
                    <a:pt x="462458" y="401941"/>
                    <a:pt x="467386" y="398377"/>
                    <a:pt x="472908" y="396935"/>
                  </a:cubicBezTo>
                  <a:close/>
                  <a:moveTo>
                    <a:pt x="472314" y="242496"/>
                  </a:moveTo>
                  <a:lnTo>
                    <a:pt x="583019" y="242496"/>
                  </a:lnTo>
                  <a:cubicBezTo>
                    <a:pt x="595244" y="242496"/>
                    <a:pt x="605431" y="252684"/>
                    <a:pt x="605431" y="264910"/>
                  </a:cubicBezTo>
                  <a:cubicBezTo>
                    <a:pt x="605431" y="277814"/>
                    <a:pt x="595244" y="287323"/>
                    <a:pt x="583019" y="287323"/>
                  </a:cubicBezTo>
                  <a:lnTo>
                    <a:pt x="472314" y="287323"/>
                  </a:lnTo>
                  <a:cubicBezTo>
                    <a:pt x="460089" y="287323"/>
                    <a:pt x="449901" y="277814"/>
                    <a:pt x="449901" y="264910"/>
                  </a:cubicBezTo>
                  <a:cubicBezTo>
                    <a:pt x="449901" y="252684"/>
                    <a:pt x="460089" y="242496"/>
                    <a:pt x="472314" y="242496"/>
                  </a:cubicBezTo>
                  <a:close/>
                  <a:moveTo>
                    <a:pt x="577059" y="33961"/>
                  </a:moveTo>
                  <a:cubicBezTo>
                    <a:pt x="582580" y="35403"/>
                    <a:pt x="587507" y="38967"/>
                    <a:pt x="590565" y="44398"/>
                  </a:cubicBezTo>
                  <a:cubicBezTo>
                    <a:pt x="597360" y="55260"/>
                    <a:pt x="593283" y="68838"/>
                    <a:pt x="582410" y="74948"/>
                  </a:cubicBezTo>
                  <a:lnTo>
                    <a:pt x="487276" y="129936"/>
                  </a:lnTo>
                  <a:cubicBezTo>
                    <a:pt x="476403" y="136046"/>
                    <a:pt x="462812" y="132652"/>
                    <a:pt x="456017" y="121790"/>
                  </a:cubicBezTo>
                  <a:cubicBezTo>
                    <a:pt x="449901" y="110928"/>
                    <a:pt x="453978" y="97350"/>
                    <a:pt x="464851" y="91240"/>
                  </a:cubicBezTo>
                  <a:lnTo>
                    <a:pt x="559986" y="36252"/>
                  </a:lnTo>
                  <a:cubicBezTo>
                    <a:pt x="565422" y="33197"/>
                    <a:pt x="571538" y="32518"/>
                    <a:pt x="577059" y="33961"/>
                  </a:cubicBezTo>
                  <a:close/>
                  <a:moveTo>
                    <a:pt x="335523" y="184"/>
                  </a:moveTo>
                  <a:cubicBezTo>
                    <a:pt x="341979" y="-494"/>
                    <a:pt x="348604" y="693"/>
                    <a:pt x="354720" y="3746"/>
                  </a:cubicBezTo>
                  <a:cubicBezTo>
                    <a:pt x="366952" y="9852"/>
                    <a:pt x="374427" y="22063"/>
                    <a:pt x="374427" y="35632"/>
                  </a:cubicBezTo>
                  <a:lnTo>
                    <a:pt x="374427" y="492210"/>
                  </a:lnTo>
                  <a:cubicBezTo>
                    <a:pt x="374427" y="505778"/>
                    <a:pt x="366952" y="517990"/>
                    <a:pt x="354720" y="524096"/>
                  </a:cubicBezTo>
                  <a:cubicBezTo>
                    <a:pt x="349963" y="526810"/>
                    <a:pt x="344527" y="527488"/>
                    <a:pt x="339091" y="527488"/>
                  </a:cubicBezTo>
                  <a:cubicBezTo>
                    <a:pt x="331616" y="527488"/>
                    <a:pt x="324141" y="525453"/>
                    <a:pt x="317345" y="520025"/>
                  </a:cubicBezTo>
                  <a:lnTo>
                    <a:pt x="201823" y="429795"/>
                  </a:lnTo>
                  <a:cubicBezTo>
                    <a:pt x="196387" y="431152"/>
                    <a:pt x="190951" y="431830"/>
                    <a:pt x="184835" y="431830"/>
                  </a:cubicBezTo>
                  <a:lnTo>
                    <a:pt x="68633" y="431830"/>
                  </a:lnTo>
                  <a:cubicBezTo>
                    <a:pt x="30579" y="431830"/>
                    <a:pt x="0" y="400623"/>
                    <a:pt x="0" y="362631"/>
                  </a:cubicBezTo>
                  <a:lnTo>
                    <a:pt x="0" y="161818"/>
                  </a:lnTo>
                  <a:cubicBezTo>
                    <a:pt x="0" y="123827"/>
                    <a:pt x="30579" y="93298"/>
                    <a:pt x="68633" y="93298"/>
                  </a:cubicBezTo>
                  <a:lnTo>
                    <a:pt x="184835" y="93298"/>
                  </a:lnTo>
                  <a:cubicBezTo>
                    <a:pt x="191630" y="93298"/>
                    <a:pt x="198426" y="94654"/>
                    <a:pt x="204542" y="96011"/>
                  </a:cubicBezTo>
                  <a:lnTo>
                    <a:pt x="317345" y="7816"/>
                  </a:lnTo>
                  <a:cubicBezTo>
                    <a:pt x="322782" y="3407"/>
                    <a:pt x="329067" y="863"/>
                    <a:pt x="335523" y="1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wheel-with-cogs_48698">
              <a:extLst>
                <a:ext uri="{FF2B5EF4-FFF2-40B4-BE49-F238E27FC236}">
                  <a16:creationId xmlns:a16="http://schemas.microsoft.com/office/drawing/2014/main" id="{9368FBA3-97F5-A274-A405-64156765B239}"/>
                </a:ext>
              </a:extLst>
            </p:cNvPr>
            <p:cNvSpPr/>
            <p:nvPr/>
          </p:nvSpPr>
          <p:spPr>
            <a:xfrm>
              <a:off x="7024175" y="4275432"/>
              <a:ext cx="226646" cy="226331"/>
            </a:xfrm>
            <a:custGeom>
              <a:avLst/>
              <a:gdLst>
                <a:gd name="T0" fmla="*/ 7722 w 7722"/>
                <a:gd name="T1" fmla="*/ 4718 h 7722"/>
                <a:gd name="T2" fmla="*/ 7722 w 7722"/>
                <a:gd name="T3" fmla="*/ 3167 h 7722"/>
                <a:gd name="T4" fmla="*/ 7600 w 7722"/>
                <a:gd name="T5" fmla="*/ 3045 h 7722"/>
                <a:gd name="T6" fmla="*/ 6396 w 7722"/>
                <a:gd name="T7" fmla="*/ 2481 h 7722"/>
                <a:gd name="T8" fmla="*/ 7168 w 7722"/>
                <a:gd name="T9" fmla="*/ 1708 h 7722"/>
                <a:gd name="T10" fmla="*/ 6072 w 7722"/>
                <a:gd name="T11" fmla="*/ 612 h 7722"/>
                <a:gd name="T12" fmla="*/ 5899 w 7722"/>
                <a:gd name="T13" fmla="*/ 612 h 7722"/>
                <a:gd name="T14" fmla="*/ 4677 w 7722"/>
                <a:gd name="T15" fmla="*/ 1079 h 7722"/>
                <a:gd name="T16" fmla="*/ 4677 w 7722"/>
                <a:gd name="T17" fmla="*/ 0 h 7722"/>
                <a:gd name="T18" fmla="*/ 3127 w 7722"/>
                <a:gd name="T19" fmla="*/ 0 h 7722"/>
                <a:gd name="T20" fmla="*/ 3004 w 7722"/>
                <a:gd name="T21" fmla="*/ 122 h 7722"/>
                <a:gd name="T22" fmla="*/ 2498 w 7722"/>
                <a:gd name="T23" fmla="*/ 1286 h 7722"/>
                <a:gd name="T24" fmla="*/ 1737 w 7722"/>
                <a:gd name="T25" fmla="*/ 525 h 7722"/>
                <a:gd name="T26" fmla="*/ 640 w 7722"/>
                <a:gd name="T27" fmla="*/ 1621 h 7722"/>
                <a:gd name="T28" fmla="*/ 640 w 7722"/>
                <a:gd name="T29" fmla="*/ 1794 h 7722"/>
                <a:gd name="T30" fmla="*/ 1065 w 7722"/>
                <a:gd name="T31" fmla="*/ 3004 h 7722"/>
                <a:gd name="T32" fmla="*/ 0 w 7722"/>
                <a:gd name="T33" fmla="*/ 3004 h 7722"/>
                <a:gd name="T34" fmla="*/ 0 w 7722"/>
                <a:gd name="T35" fmla="*/ 4555 h 7722"/>
                <a:gd name="T36" fmla="*/ 122 w 7722"/>
                <a:gd name="T37" fmla="*/ 4677 h 7722"/>
                <a:gd name="T38" fmla="*/ 1300 w 7722"/>
                <a:gd name="T39" fmla="*/ 5268 h 7722"/>
                <a:gd name="T40" fmla="*/ 554 w 7722"/>
                <a:gd name="T41" fmla="*/ 6014 h 7722"/>
                <a:gd name="T42" fmla="*/ 1650 w 7722"/>
                <a:gd name="T43" fmla="*/ 7111 h 7722"/>
                <a:gd name="T44" fmla="*/ 1823 w 7722"/>
                <a:gd name="T45" fmla="*/ 7111 h 7722"/>
                <a:gd name="T46" fmla="*/ 3045 w 7722"/>
                <a:gd name="T47" fmla="*/ 6654 h 7722"/>
                <a:gd name="T48" fmla="*/ 3045 w 7722"/>
                <a:gd name="T49" fmla="*/ 7722 h 7722"/>
                <a:gd name="T50" fmla="*/ 4595 w 7722"/>
                <a:gd name="T51" fmla="*/ 7722 h 7722"/>
                <a:gd name="T52" fmla="*/ 4718 w 7722"/>
                <a:gd name="T53" fmla="*/ 7600 h 7722"/>
                <a:gd name="T54" fmla="*/ 5210 w 7722"/>
                <a:gd name="T55" fmla="*/ 6422 h 7722"/>
                <a:gd name="T56" fmla="*/ 5985 w 7722"/>
                <a:gd name="T57" fmla="*/ 7197 h 7722"/>
                <a:gd name="T58" fmla="*/ 7082 w 7722"/>
                <a:gd name="T59" fmla="*/ 6101 h 7722"/>
                <a:gd name="T60" fmla="*/ 7082 w 7722"/>
                <a:gd name="T61" fmla="*/ 5928 h 7722"/>
                <a:gd name="T62" fmla="*/ 6616 w 7722"/>
                <a:gd name="T63" fmla="*/ 4718 h 7722"/>
                <a:gd name="T64" fmla="*/ 7600 w 7722"/>
                <a:gd name="T65" fmla="*/ 4718 h 7722"/>
                <a:gd name="T66" fmla="*/ 3841 w 7722"/>
                <a:gd name="T67" fmla="*/ 5595 h 7722"/>
                <a:gd name="T68" fmla="*/ 3841 w 7722"/>
                <a:gd name="T69" fmla="*/ 2127 h 7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22" h="7722">
                  <a:moveTo>
                    <a:pt x="7600" y="4718"/>
                  </a:moveTo>
                  <a:lnTo>
                    <a:pt x="7722" y="4718"/>
                  </a:lnTo>
                  <a:lnTo>
                    <a:pt x="7722" y="4595"/>
                  </a:lnTo>
                  <a:lnTo>
                    <a:pt x="7722" y="3167"/>
                  </a:lnTo>
                  <a:lnTo>
                    <a:pt x="7722" y="3045"/>
                  </a:lnTo>
                  <a:lnTo>
                    <a:pt x="7600" y="3045"/>
                  </a:lnTo>
                  <a:lnTo>
                    <a:pt x="6628" y="3045"/>
                  </a:lnTo>
                  <a:cubicBezTo>
                    <a:pt x="6571" y="2849"/>
                    <a:pt x="6493" y="2660"/>
                    <a:pt x="6396" y="2481"/>
                  </a:cubicBezTo>
                  <a:lnTo>
                    <a:pt x="7082" y="1794"/>
                  </a:lnTo>
                  <a:lnTo>
                    <a:pt x="7168" y="1708"/>
                  </a:lnTo>
                  <a:lnTo>
                    <a:pt x="7082" y="1621"/>
                  </a:lnTo>
                  <a:lnTo>
                    <a:pt x="6072" y="612"/>
                  </a:lnTo>
                  <a:lnTo>
                    <a:pt x="5985" y="525"/>
                  </a:lnTo>
                  <a:lnTo>
                    <a:pt x="5899" y="612"/>
                  </a:lnTo>
                  <a:lnTo>
                    <a:pt x="5210" y="1300"/>
                  </a:lnTo>
                  <a:cubicBezTo>
                    <a:pt x="5040" y="1209"/>
                    <a:pt x="4861" y="1135"/>
                    <a:pt x="4677" y="1079"/>
                  </a:cubicBezTo>
                  <a:lnTo>
                    <a:pt x="4677" y="122"/>
                  </a:lnTo>
                  <a:lnTo>
                    <a:pt x="4677" y="0"/>
                  </a:lnTo>
                  <a:lnTo>
                    <a:pt x="4555" y="0"/>
                  </a:lnTo>
                  <a:lnTo>
                    <a:pt x="3127" y="0"/>
                  </a:lnTo>
                  <a:lnTo>
                    <a:pt x="3004" y="0"/>
                  </a:lnTo>
                  <a:lnTo>
                    <a:pt x="3004" y="122"/>
                  </a:lnTo>
                  <a:lnTo>
                    <a:pt x="3004" y="1080"/>
                  </a:lnTo>
                  <a:cubicBezTo>
                    <a:pt x="2829" y="1132"/>
                    <a:pt x="2660" y="1201"/>
                    <a:pt x="2498" y="1286"/>
                  </a:cubicBezTo>
                  <a:lnTo>
                    <a:pt x="1823" y="612"/>
                  </a:lnTo>
                  <a:lnTo>
                    <a:pt x="1737" y="525"/>
                  </a:lnTo>
                  <a:lnTo>
                    <a:pt x="1650" y="612"/>
                  </a:lnTo>
                  <a:lnTo>
                    <a:pt x="640" y="1621"/>
                  </a:lnTo>
                  <a:lnTo>
                    <a:pt x="554" y="1708"/>
                  </a:lnTo>
                  <a:lnTo>
                    <a:pt x="640" y="1794"/>
                  </a:lnTo>
                  <a:lnTo>
                    <a:pt x="1300" y="2454"/>
                  </a:lnTo>
                  <a:cubicBezTo>
                    <a:pt x="1203" y="2630"/>
                    <a:pt x="1124" y="2814"/>
                    <a:pt x="1065" y="3004"/>
                  </a:cubicBezTo>
                  <a:lnTo>
                    <a:pt x="122" y="3004"/>
                  </a:lnTo>
                  <a:lnTo>
                    <a:pt x="0" y="3004"/>
                  </a:lnTo>
                  <a:lnTo>
                    <a:pt x="0" y="3127"/>
                  </a:lnTo>
                  <a:lnTo>
                    <a:pt x="0" y="4555"/>
                  </a:lnTo>
                  <a:lnTo>
                    <a:pt x="0" y="4677"/>
                  </a:lnTo>
                  <a:lnTo>
                    <a:pt x="122" y="4677"/>
                  </a:lnTo>
                  <a:lnTo>
                    <a:pt x="1053" y="4677"/>
                  </a:lnTo>
                  <a:cubicBezTo>
                    <a:pt x="1113" y="4882"/>
                    <a:pt x="1196" y="5080"/>
                    <a:pt x="1300" y="5268"/>
                  </a:cubicBezTo>
                  <a:lnTo>
                    <a:pt x="640" y="5928"/>
                  </a:lnTo>
                  <a:lnTo>
                    <a:pt x="554" y="6014"/>
                  </a:lnTo>
                  <a:lnTo>
                    <a:pt x="640" y="6101"/>
                  </a:lnTo>
                  <a:lnTo>
                    <a:pt x="1650" y="7111"/>
                  </a:lnTo>
                  <a:lnTo>
                    <a:pt x="1737" y="7197"/>
                  </a:lnTo>
                  <a:lnTo>
                    <a:pt x="1823" y="7111"/>
                  </a:lnTo>
                  <a:lnTo>
                    <a:pt x="2498" y="6436"/>
                  </a:lnTo>
                  <a:cubicBezTo>
                    <a:pt x="2672" y="6527"/>
                    <a:pt x="2855" y="6600"/>
                    <a:pt x="3045" y="6654"/>
                  </a:cubicBezTo>
                  <a:lnTo>
                    <a:pt x="3045" y="7600"/>
                  </a:lnTo>
                  <a:lnTo>
                    <a:pt x="3045" y="7722"/>
                  </a:lnTo>
                  <a:lnTo>
                    <a:pt x="3167" y="7722"/>
                  </a:lnTo>
                  <a:lnTo>
                    <a:pt x="4595" y="7722"/>
                  </a:lnTo>
                  <a:lnTo>
                    <a:pt x="4718" y="7722"/>
                  </a:lnTo>
                  <a:lnTo>
                    <a:pt x="4718" y="7600"/>
                  </a:lnTo>
                  <a:lnTo>
                    <a:pt x="4718" y="6630"/>
                  </a:lnTo>
                  <a:cubicBezTo>
                    <a:pt x="4888" y="6576"/>
                    <a:pt x="5053" y="6507"/>
                    <a:pt x="5210" y="6422"/>
                  </a:cubicBezTo>
                  <a:lnTo>
                    <a:pt x="5899" y="7110"/>
                  </a:lnTo>
                  <a:lnTo>
                    <a:pt x="5985" y="7197"/>
                  </a:lnTo>
                  <a:lnTo>
                    <a:pt x="6072" y="7110"/>
                  </a:lnTo>
                  <a:lnTo>
                    <a:pt x="7082" y="6101"/>
                  </a:lnTo>
                  <a:lnTo>
                    <a:pt x="7168" y="6014"/>
                  </a:lnTo>
                  <a:lnTo>
                    <a:pt x="7082" y="5928"/>
                  </a:lnTo>
                  <a:lnTo>
                    <a:pt x="6396" y="5242"/>
                  </a:lnTo>
                  <a:cubicBezTo>
                    <a:pt x="6486" y="5074"/>
                    <a:pt x="6560" y="4898"/>
                    <a:pt x="6616" y="4718"/>
                  </a:cubicBezTo>
                  <a:lnTo>
                    <a:pt x="7600" y="4718"/>
                  </a:lnTo>
                  <a:lnTo>
                    <a:pt x="7600" y="4718"/>
                  </a:lnTo>
                  <a:close/>
                  <a:moveTo>
                    <a:pt x="5575" y="3861"/>
                  </a:moveTo>
                  <a:cubicBezTo>
                    <a:pt x="5575" y="4817"/>
                    <a:pt x="4797" y="5595"/>
                    <a:pt x="3841" y="5595"/>
                  </a:cubicBezTo>
                  <a:cubicBezTo>
                    <a:pt x="2885" y="5595"/>
                    <a:pt x="2107" y="4817"/>
                    <a:pt x="2107" y="3861"/>
                  </a:cubicBezTo>
                  <a:cubicBezTo>
                    <a:pt x="2107" y="2905"/>
                    <a:pt x="2885" y="2127"/>
                    <a:pt x="3841" y="2127"/>
                  </a:cubicBezTo>
                  <a:cubicBezTo>
                    <a:pt x="4797" y="2127"/>
                    <a:pt x="5575" y="2905"/>
                    <a:pt x="5575" y="3861"/>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038467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DA81DEE-31C8-3DDC-F589-E021B4B82A15}"/>
              </a:ext>
            </a:extLst>
          </p:cNvPr>
          <p:cNvGrpSpPr/>
          <p:nvPr/>
        </p:nvGrpSpPr>
        <p:grpSpPr>
          <a:xfrm>
            <a:off x="11538795" y="534191"/>
            <a:ext cx="226645" cy="83345"/>
            <a:chOff x="11262365" y="460223"/>
            <a:chExt cx="226645" cy="83345"/>
          </a:xfrm>
        </p:grpSpPr>
        <p:cxnSp>
          <p:nvCxnSpPr>
            <p:cNvPr id="11" name="直接连接符 10">
              <a:extLst>
                <a:ext uri="{FF2B5EF4-FFF2-40B4-BE49-F238E27FC236}">
                  <a16:creationId xmlns:a16="http://schemas.microsoft.com/office/drawing/2014/main" id="{D48309CC-554D-9A9F-F504-F5809A8C1D5A}"/>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直接连接符 13">
              <a:extLst>
                <a:ext uri="{FF2B5EF4-FFF2-40B4-BE49-F238E27FC236}">
                  <a16:creationId xmlns:a16="http://schemas.microsoft.com/office/drawing/2014/main" id="{B9958314-D64C-1FFA-4C16-E9A1E8AF8092}"/>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17" name="observation-tool_18366">
            <a:extLst>
              <a:ext uri="{FF2B5EF4-FFF2-40B4-BE49-F238E27FC236}">
                <a16:creationId xmlns:a16="http://schemas.microsoft.com/office/drawing/2014/main" id="{63108EF8-6DA1-D22C-E85A-708610C2DC37}"/>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a:extLst>
              <a:ext uri="{FF2B5EF4-FFF2-40B4-BE49-F238E27FC236}">
                <a16:creationId xmlns:a16="http://schemas.microsoft.com/office/drawing/2014/main" id="{814E7974-5186-FB0E-4F7B-CAD270F46E96}"/>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21" name="标题 1">
            <a:extLst>
              <a:ext uri="{FF2B5EF4-FFF2-40B4-BE49-F238E27FC236}">
                <a16:creationId xmlns:a16="http://schemas.microsoft.com/office/drawing/2014/main" id="{877E68DB-D442-8EA0-D344-75A1433834F0}"/>
              </a:ext>
            </a:extLst>
          </p:cNvPr>
          <p:cNvSpPr txBox="1"/>
          <p:nvPr/>
        </p:nvSpPr>
        <p:spPr>
          <a:xfrm>
            <a:off x="886166"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44" name="Oval 17">
            <a:extLst>
              <a:ext uri="{FF2B5EF4-FFF2-40B4-BE49-F238E27FC236}">
                <a16:creationId xmlns:a16="http://schemas.microsoft.com/office/drawing/2014/main" id="{6389B179-35C6-59D6-F21C-563D0C05C2EA}"/>
              </a:ext>
            </a:extLst>
          </p:cNvPr>
          <p:cNvSpPr/>
          <p:nvPr/>
        </p:nvSpPr>
        <p:spPr>
          <a:xfrm>
            <a:off x="7217405" y="2888497"/>
            <a:ext cx="634482" cy="6344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22">
            <a:extLst>
              <a:ext uri="{FF2B5EF4-FFF2-40B4-BE49-F238E27FC236}">
                <a16:creationId xmlns:a16="http://schemas.microsoft.com/office/drawing/2014/main" id="{D4F69663-8077-C452-3673-576041E8F2D2}"/>
              </a:ext>
            </a:extLst>
          </p:cNvPr>
          <p:cNvSpPr txBox="1"/>
          <p:nvPr/>
        </p:nvSpPr>
        <p:spPr>
          <a:xfrm flipH="1">
            <a:off x="8049664" y="2919844"/>
            <a:ext cx="2218877" cy="369332"/>
          </a:xfrm>
          <a:prstGeom prst="rect">
            <a:avLst/>
          </a:prstGeom>
          <a:noFill/>
        </p:spPr>
        <p:txBody>
          <a:bodyPr wrap="none" rtlCol="0">
            <a:spAutoFit/>
          </a:bodyPr>
          <a:lstStyle/>
          <a:p>
            <a:r>
              <a:rPr lang="en-US" b="1">
                <a:solidFill>
                  <a:schemeClr val="accent1"/>
                </a:solidFill>
                <a:latin typeface="+mj-lt"/>
                <a:ea typeface="Open Sans" panose="020B0606030504020204" pitchFamily="34" charset="0"/>
                <a:cs typeface="Open Sans" panose="020B0606030504020204" pitchFamily="34" charset="0"/>
              </a:rPr>
              <a:t>Problem Analysis</a:t>
            </a:r>
          </a:p>
        </p:txBody>
      </p:sp>
      <p:sp>
        <p:nvSpPr>
          <p:cNvPr id="46" name="TextBox 33">
            <a:extLst>
              <a:ext uri="{FF2B5EF4-FFF2-40B4-BE49-F238E27FC236}">
                <a16:creationId xmlns:a16="http://schemas.microsoft.com/office/drawing/2014/main" id="{1367D197-91DB-29B8-5828-23978EA5A173}"/>
              </a:ext>
            </a:extLst>
          </p:cNvPr>
          <p:cNvSpPr txBox="1"/>
          <p:nvPr/>
        </p:nvSpPr>
        <p:spPr>
          <a:xfrm flipH="1">
            <a:off x="8049664" y="3214634"/>
            <a:ext cx="1386918" cy="246221"/>
          </a:xfrm>
          <a:prstGeom prst="rect">
            <a:avLst/>
          </a:prstGeom>
          <a:noFill/>
        </p:spPr>
        <p:txBody>
          <a:bodyPr wrap="none" rtlCol="0">
            <a:spAutoFit/>
          </a:bodyPr>
          <a:lstStyle/>
          <a:p>
            <a:r>
              <a:rPr lang="en-US" sz="1000">
                <a:solidFill>
                  <a:schemeClr val="tx1">
                    <a:lumMod val="65000"/>
                    <a:lumOff val="35000"/>
                    <a:alpha val="70000"/>
                  </a:schemeClr>
                </a:solidFill>
                <a:latin typeface="+mj-ea"/>
                <a:ea typeface="+mj-ea"/>
                <a:cs typeface="Open Sans" panose="020B0606030504020204" pitchFamily="34" charset="0"/>
              </a:rPr>
              <a:t>Investor Promotion</a:t>
            </a:r>
          </a:p>
        </p:txBody>
      </p:sp>
      <p:grpSp>
        <p:nvGrpSpPr>
          <p:cNvPr id="47" name="Group 192">
            <a:extLst>
              <a:ext uri="{FF2B5EF4-FFF2-40B4-BE49-F238E27FC236}">
                <a16:creationId xmlns:a16="http://schemas.microsoft.com/office/drawing/2014/main" id="{8D9D0EE1-0BBB-11F2-5B8E-8F4E9BB60290}"/>
              </a:ext>
            </a:extLst>
          </p:cNvPr>
          <p:cNvGrpSpPr/>
          <p:nvPr/>
        </p:nvGrpSpPr>
        <p:grpSpPr>
          <a:xfrm>
            <a:off x="7331337" y="3040627"/>
            <a:ext cx="406618" cy="330222"/>
            <a:chOff x="798513" y="436563"/>
            <a:chExt cx="523875" cy="425450"/>
          </a:xfrm>
          <a:solidFill>
            <a:srgbClr val="FFFFFF"/>
          </a:solidFill>
        </p:grpSpPr>
        <p:sp>
          <p:nvSpPr>
            <p:cNvPr id="48" name="Oval 230">
              <a:extLst>
                <a:ext uri="{FF2B5EF4-FFF2-40B4-BE49-F238E27FC236}">
                  <a16:creationId xmlns:a16="http://schemas.microsoft.com/office/drawing/2014/main" id="{F55B2A34-64EC-9AA9-F648-FCBE63F61717}"/>
                </a:ext>
              </a:extLst>
            </p:cNvPr>
            <p:cNvSpPr>
              <a:spLocks noChangeArrowheads="1"/>
            </p:cNvSpPr>
            <p:nvPr/>
          </p:nvSpPr>
          <p:spPr bwMode="auto">
            <a:xfrm>
              <a:off x="920750" y="534988"/>
              <a:ext cx="98425" cy="9842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31">
              <a:extLst>
                <a:ext uri="{FF2B5EF4-FFF2-40B4-BE49-F238E27FC236}">
                  <a16:creationId xmlns:a16="http://schemas.microsoft.com/office/drawing/2014/main" id="{929DC81B-0AA7-FCF1-2696-64C0C1B1D7DE}"/>
                </a:ext>
              </a:extLst>
            </p:cNvPr>
            <p:cNvSpPr>
              <a:spLocks/>
            </p:cNvSpPr>
            <p:nvPr/>
          </p:nvSpPr>
          <p:spPr bwMode="auto">
            <a:xfrm>
              <a:off x="933450" y="644526"/>
              <a:ext cx="65088" cy="101600"/>
            </a:xfrm>
            <a:custGeom>
              <a:avLst/>
              <a:gdLst/>
              <a:ahLst/>
              <a:cxnLst>
                <a:cxn ang="0">
                  <a:pos x="0" y="0"/>
                </a:cxn>
                <a:cxn ang="0">
                  <a:pos x="41" y="0"/>
                </a:cxn>
                <a:cxn ang="0">
                  <a:pos x="41" y="15"/>
                </a:cxn>
                <a:cxn ang="0">
                  <a:pos x="21" y="64"/>
                </a:cxn>
                <a:cxn ang="0">
                  <a:pos x="0" y="15"/>
                </a:cxn>
                <a:cxn ang="0">
                  <a:pos x="0" y="0"/>
                </a:cxn>
              </a:cxnLst>
              <a:rect l="0" t="0" r="r" b="b"/>
              <a:pathLst>
                <a:path w="41" h="64">
                  <a:moveTo>
                    <a:pt x="0" y="0"/>
                  </a:moveTo>
                  <a:lnTo>
                    <a:pt x="41" y="0"/>
                  </a:lnTo>
                  <a:lnTo>
                    <a:pt x="41" y="15"/>
                  </a:lnTo>
                  <a:lnTo>
                    <a:pt x="21" y="64"/>
                  </a:lnTo>
                  <a:lnTo>
                    <a:pt x="0" y="15"/>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32">
              <a:extLst>
                <a:ext uri="{FF2B5EF4-FFF2-40B4-BE49-F238E27FC236}">
                  <a16:creationId xmlns:a16="http://schemas.microsoft.com/office/drawing/2014/main" id="{B1C25963-D752-A6B1-2A05-197B8B1D28B5}"/>
                </a:ext>
              </a:extLst>
            </p:cNvPr>
            <p:cNvSpPr>
              <a:spLocks/>
            </p:cNvSpPr>
            <p:nvPr/>
          </p:nvSpPr>
          <p:spPr bwMode="auto">
            <a:xfrm>
              <a:off x="830263" y="649288"/>
              <a:ext cx="271463" cy="122238"/>
            </a:xfrm>
            <a:custGeom>
              <a:avLst/>
              <a:gdLst/>
              <a:ahLst/>
              <a:cxnLst>
                <a:cxn ang="0">
                  <a:pos x="55" y="39"/>
                </a:cxn>
                <a:cxn ang="0">
                  <a:pos x="51" y="39"/>
                </a:cxn>
                <a:cxn ang="0">
                  <a:pos x="31" y="13"/>
                </a:cxn>
                <a:cxn ang="0">
                  <a:pos x="36" y="7"/>
                </a:cxn>
                <a:cxn ang="0">
                  <a:pos x="29" y="7"/>
                </a:cxn>
                <a:cxn ang="0">
                  <a:pos x="30" y="0"/>
                </a:cxn>
                <a:cxn ang="0">
                  <a:pos x="9" y="47"/>
                </a:cxn>
                <a:cxn ang="0">
                  <a:pos x="51" y="47"/>
                </a:cxn>
                <a:cxn ang="0">
                  <a:pos x="32" y="43"/>
                </a:cxn>
                <a:cxn ang="0">
                  <a:pos x="19" y="35"/>
                </a:cxn>
                <a:cxn ang="0">
                  <a:pos x="24" y="22"/>
                </a:cxn>
                <a:cxn ang="0">
                  <a:pos x="28" y="40"/>
                </a:cxn>
                <a:cxn ang="0">
                  <a:pos x="53" y="46"/>
                </a:cxn>
                <a:cxn ang="0">
                  <a:pos x="79" y="36"/>
                </a:cxn>
                <a:cxn ang="0">
                  <a:pos x="82" y="23"/>
                </a:cxn>
                <a:cxn ang="0">
                  <a:pos x="87" y="35"/>
                </a:cxn>
                <a:cxn ang="0">
                  <a:pos x="62" y="44"/>
                </a:cxn>
                <a:cxn ang="0">
                  <a:pos x="55" y="47"/>
                </a:cxn>
                <a:cxn ang="0">
                  <a:pos x="97" y="47"/>
                </a:cxn>
                <a:cxn ang="0">
                  <a:pos x="75" y="0"/>
                </a:cxn>
                <a:cxn ang="0">
                  <a:pos x="76" y="7"/>
                </a:cxn>
                <a:cxn ang="0">
                  <a:pos x="70" y="7"/>
                </a:cxn>
                <a:cxn ang="0">
                  <a:pos x="74" y="13"/>
                </a:cxn>
                <a:cxn ang="0">
                  <a:pos x="55" y="39"/>
                </a:cxn>
              </a:cxnLst>
              <a:rect l="0" t="0" r="r" b="b"/>
              <a:pathLst>
                <a:path w="105" h="47">
                  <a:moveTo>
                    <a:pt x="55" y="39"/>
                  </a:moveTo>
                  <a:cubicBezTo>
                    <a:pt x="53" y="41"/>
                    <a:pt x="52" y="40"/>
                    <a:pt x="51" y="39"/>
                  </a:cubicBezTo>
                  <a:cubicBezTo>
                    <a:pt x="31" y="13"/>
                    <a:pt x="31" y="13"/>
                    <a:pt x="31" y="13"/>
                  </a:cubicBezTo>
                  <a:cubicBezTo>
                    <a:pt x="36" y="7"/>
                    <a:pt x="36" y="7"/>
                    <a:pt x="36" y="7"/>
                  </a:cubicBezTo>
                  <a:cubicBezTo>
                    <a:pt x="29" y="7"/>
                    <a:pt x="29" y="7"/>
                    <a:pt x="29" y="7"/>
                  </a:cubicBezTo>
                  <a:cubicBezTo>
                    <a:pt x="30" y="0"/>
                    <a:pt x="30" y="0"/>
                    <a:pt x="30" y="0"/>
                  </a:cubicBezTo>
                  <a:cubicBezTo>
                    <a:pt x="8" y="14"/>
                    <a:pt x="0" y="29"/>
                    <a:pt x="9" y="47"/>
                  </a:cubicBezTo>
                  <a:cubicBezTo>
                    <a:pt x="51" y="47"/>
                    <a:pt x="51" y="47"/>
                    <a:pt x="51" y="47"/>
                  </a:cubicBezTo>
                  <a:cubicBezTo>
                    <a:pt x="48" y="44"/>
                    <a:pt x="39" y="43"/>
                    <a:pt x="32" y="43"/>
                  </a:cubicBezTo>
                  <a:cubicBezTo>
                    <a:pt x="25" y="43"/>
                    <a:pt x="20" y="40"/>
                    <a:pt x="19" y="35"/>
                  </a:cubicBezTo>
                  <a:cubicBezTo>
                    <a:pt x="18" y="31"/>
                    <a:pt x="24" y="22"/>
                    <a:pt x="24" y="22"/>
                  </a:cubicBezTo>
                  <a:cubicBezTo>
                    <a:pt x="24" y="26"/>
                    <a:pt x="25" y="38"/>
                    <a:pt x="28" y="40"/>
                  </a:cubicBezTo>
                  <a:cubicBezTo>
                    <a:pt x="34" y="43"/>
                    <a:pt x="50" y="39"/>
                    <a:pt x="53" y="46"/>
                  </a:cubicBezTo>
                  <a:cubicBezTo>
                    <a:pt x="56" y="39"/>
                    <a:pt x="78" y="45"/>
                    <a:pt x="79" y="36"/>
                  </a:cubicBezTo>
                  <a:cubicBezTo>
                    <a:pt x="82" y="23"/>
                    <a:pt x="82" y="23"/>
                    <a:pt x="82" y="23"/>
                  </a:cubicBezTo>
                  <a:cubicBezTo>
                    <a:pt x="82" y="23"/>
                    <a:pt x="89" y="30"/>
                    <a:pt x="87" y="35"/>
                  </a:cubicBezTo>
                  <a:cubicBezTo>
                    <a:pt x="85" y="45"/>
                    <a:pt x="68" y="44"/>
                    <a:pt x="62" y="44"/>
                  </a:cubicBezTo>
                  <a:cubicBezTo>
                    <a:pt x="58" y="44"/>
                    <a:pt x="56" y="45"/>
                    <a:pt x="55" y="47"/>
                  </a:cubicBezTo>
                  <a:cubicBezTo>
                    <a:pt x="97" y="47"/>
                    <a:pt x="97" y="47"/>
                    <a:pt x="97" y="47"/>
                  </a:cubicBezTo>
                  <a:cubicBezTo>
                    <a:pt x="105" y="29"/>
                    <a:pt x="97" y="14"/>
                    <a:pt x="75" y="0"/>
                  </a:cubicBezTo>
                  <a:cubicBezTo>
                    <a:pt x="76" y="7"/>
                    <a:pt x="76" y="7"/>
                    <a:pt x="76" y="7"/>
                  </a:cubicBezTo>
                  <a:cubicBezTo>
                    <a:pt x="70" y="7"/>
                    <a:pt x="70" y="7"/>
                    <a:pt x="70" y="7"/>
                  </a:cubicBezTo>
                  <a:cubicBezTo>
                    <a:pt x="74" y="13"/>
                    <a:pt x="74" y="13"/>
                    <a:pt x="74" y="13"/>
                  </a:cubicBezTo>
                  <a:lnTo>
                    <a:pt x="55" y="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33">
              <a:extLst>
                <a:ext uri="{FF2B5EF4-FFF2-40B4-BE49-F238E27FC236}">
                  <a16:creationId xmlns:a16="http://schemas.microsoft.com/office/drawing/2014/main" id="{982CB30F-745F-5E18-AE8B-6DCF2866630A}"/>
                </a:ext>
              </a:extLst>
            </p:cNvPr>
            <p:cNvSpPr>
              <a:spLocks/>
            </p:cNvSpPr>
            <p:nvPr/>
          </p:nvSpPr>
          <p:spPr bwMode="auto">
            <a:xfrm>
              <a:off x="1093788" y="534988"/>
              <a:ext cx="36513" cy="65088"/>
            </a:xfrm>
            <a:custGeom>
              <a:avLst/>
              <a:gdLst/>
              <a:ahLst/>
              <a:cxnLst>
                <a:cxn ang="0">
                  <a:pos x="0" y="41"/>
                </a:cxn>
                <a:cxn ang="0">
                  <a:pos x="0" y="0"/>
                </a:cxn>
                <a:cxn ang="0">
                  <a:pos x="8" y="0"/>
                </a:cxn>
                <a:cxn ang="0">
                  <a:pos x="15" y="20"/>
                </a:cxn>
                <a:cxn ang="0">
                  <a:pos x="15" y="20"/>
                </a:cxn>
                <a:cxn ang="0">
                  <a:pos x="15" y="0"/>
                </a:cxn>
                <a:cxn ang="0">
                  <a:pos x="23" y="0"/>
                </a:cxn>
                <a:cxn ang="0">
                  <a:pos x="23" y="41"/>
                </a:cxn>
                <a:cxn ang="0">
                  <a:pos x="16" y="41"/>
                </a:cxn>
                <a:cxn ang="0">
                  <a:pos x="10" y="23"/>
                </a:cxn>
                <a:cxn ang="0">
                  <a:pos x="10" y="23"/>
                </a:cxn>
                <a:cxn ang="0">
                  <a:pos x="10" y="41"/>
                </a:cxn>
                <a:cxn ang="0">
                  <a:pos x="0" y="41"/>
                </a:cxn>
              </a:cxnLst>
              <a:rect l="0" t="0" r="r" b="b"/>
              <a:pathLst>
                <a:path w="23" h="41">
                  <a:moveTo>
                    <a:pt x="0" y="41"/>
                  </a:moveTo>
                  <a:lnTo>
                    <a:pt x="0" y="0"/>
                  </a:lnTo>
                  <a:lnTo>
                    <a:pt x="8" y="0"/>
                  </a:lnTo>
                  <a:lnTo>
                    <a:pt x="15" y="20"/>
                  </a:lnTo>
                  <a:lnTo>
                    <a:pt x="15" y="20"/>
                  </a:lnTo>
                  <a:lnTo>
                    <a:pt x="15" y="0"/>
                  </a:lnTo>
                  <a:lnTo>
                    <a:pt x="23" y="0"/>
                  </a:lnTo>
                  <a:lnTo>
                    <a:pt x="23" y="41"/>
                  </a:lnTo>
                  <a:lnTo>
                    <a:pt x="16" y="41"/>
                  </a:lnTo>
                  <a:lnTo>
                    <a:pt x="10" y="23"/>
                  </a:lnTo>
                  <a:lnTo>
                    <a:pt x="10" y="23"/>
                  </a:lnTo>
                  <a:lnTo>
                    <a:pt x="10" y="41"/>
                  </a:lnTo>
                  <a:lnTo>
                    <a:pt x="0" y="4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34">
              <a:extLst>
                <a:ext uri="{FF2B5EF4-FFF2-40B4-BE49-F238E27FC236}">
                  <a16:creationId xmlns:a16="http://schemas.microsoft.com/office/drawing/2014/main" id="{5ED213D8-4DF0-B67D-1D76-A81EEA9802FB}"/>
                </a:ext>
              </a:extLst>
            </p:cNvPr>
            <p:cNvSpPr>
              <a:spLocks/>
            </p:cNvSpPr>
            <p:nvPr/>
          </p:nvSpPr>
          <p:spPr bwMode="auto">
            <a:xfrm>
              <a:off x="1138238" y="534988"/>
              <a:ext cx="28575" cy="65088"/>
            </a:xfrm>
            <a:custGeom>
              <a:avLst/>
              <a:gdLst/>
              <a:ahLst/>
              <a:cxnLst>
                <a:cxn ang="0">
                  <a:pos x="0" y="41"/>
                </a:cxn>
                <a:cxn ang="0">
                  <a:pos x="0" y="0"/>
                </a:cxn>
                <a:cxn ang="0">
                  <a:pos x="18" y="0"/>
                </a:cxn>
                <a:cxn ang="0">
                  <a:pos x="18" y="8"/>
                </a:cxn>
                <a:cxn ang="0">
                  <a:pos x="8" y="8"/>
                </a:cxn>
                <a:cxn ang="0">
                  <a:pos x="8" y="15"/>
                </a:cxn>
                <a:cxn ang="0">
                  <a:pos x="18" y="15"/>
                </a:cxn>
                <a:cxn ang="0">
                  <a:pos x="18" y="21"/>
                </a:cxn>
                <a:cxn ang="0">
                  <a:pos x="8" y="21"/>
                </a:cxn>
                <a:cxn ang="0">
                  <a:pos x="8" y="33"/>
                </a:cxn>
                <a:cxn ang="0">
                  <a:pos x="18" y="33"/>
                </a:cxn>
                <a:cxn ang="0">
                  <a:pos x="18" y="41"/>
                </a:cxn>
                <a:cxn ang="0">
                  <a:pos x="0" y="41"/>
                </a:cxn>
              </a:cxnLst>
              <a:rect l="0" t="0" r="r" b="b"/>
              <a:pathLst>
                <a:path w="18" h="41">
                  <a:moveTo>
                    <a:pt x="0" y="41"/>
                  </a:moveTo>
                  <a:lnTo>
                    <a:pt x="0" y="0"/>
                  </a:lnTo>
                  <a:lnTo>
                    <a:pt x="18" y="0"/>
                  </a:lnTo>
                  <a:lnTo>
                    <a:pt x="18" y="8"/>
                  </a:lnTo>
                  <a:lnTo>
                    <a:pt x="8" y="8"/>
                  </a:lnTo>
                  <a:lnTo>
                    <a:pt x="8" y="15"/>
                  </a:lnTo>
                  <a:lnTo>
                    <a:pt x="18" y="15"/>
                  </a:lnTo>
                  <a:lnTo>
                    <a:pt x="18" y="21"/>
                  </a:lnTo>
                  <a:lnTo>
                    <a:pt x="8" y="21"/>
                  </a:lnTo>
                  <a:lnTo>
                    <a:pt x="8" y="33"/>
                  </a:lnTo>
                  <a:lnTo>
                    <a:pt x="18" y="33"/>
                  </a:lnTo>
                  <a:lnTo>
                    <a:pt x="18" y="41"/>
                  </a:lnTo>
                  <a:lnTo>
                    <a:pt x="0" y="4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35">
              <a:extLst>
                <a:ext uri="{FF2B5EF4-FFF2-40B4-BE49-F238E27FC236}">
                  <a16:creationId xmlns:a16="http://schemas.microsoft.com/office/drawing/2014/main" id="{DC1ADA73-CC4F-9914-FC4D-087F5A0C1410}"/>
                </a:ext>
              </a:extLst>
            </p:cNvPr>
            <p:cNvSpPr>
              <a:spLocks/>
            </p:cNvSpPr>
            <p:nvPr/>
          </p:nvSpPr>
          <p:spPr bwMode="auto">
            <a:xfrm>
              <a:off x="1171575" y="534988"/>
              <a:ext cx="53975" cy="65088"/>
            </a:xfrm>
            <a:custGeom>
              <a:avLst/>
              <a:gdLst/>
              <a:ahLst/>
              <a:cxnLst>
                <a:cxn ang="0">
                  <a:pos x="5" y="41"/>
                </a:cxn>
                <a:cxn ang="0">
                  <a:pos x="0" y="0"/>
                </a:cxn>
                <a:cxn ang="0">
                  <a:pos x="8" y="0"/>
                </a:cxn>
                <a:cxn ang="0">
                  <a:pos x="12" y="21"/>
                </a:cxn>
                <a:cxn ang="0">
                  <a:pos x="12" y="21"/>
                </a:cxn>
                <a:cxn ang="0">
                  <a:pos x="15" y="0"/>
                </a:cxn>
                <a:cxn ang="0">
                  <a:pos x="21" y="0"/>
                </a:cxn>
                <a:cxn ang="0">
                  <a:pos x="23" y="21"/>
                </a:cxn>
                <a:cxn ang="0">
                  <a:pos x="23" y="21"/>
                </a:cxn>
                <a:cxn ang="0">
                  <a:pos x="26" y="0"/>
                </a:cxn>
                <a:cxn ang="0">
                  <a:pos x="34" y="0"/>
                </a:cxn>
                <a:cxn ang="0">
                  <a:pos x="29" y="41"/>
                </a:cxn>
                <a:cxn ang="0">
                  <a:pos x="20" y="41"/>
                </a:cxn>
                <a:cxn ang="0">
                  <a:pos x="18" y="20"/>
                </a:cxn>
                <a:cxn ang="0">
                  <a:pos x="18" y="20"/>
                </a:cxn>
                <a:cxn ang="0">
                  <a:pos x="15" y="41"/>
                </a:cxn>
                <a:cxn ang="0">
                  <a:pos x="5" y="41"/>
                </a:cxn>
              </a:cxnLst>
              <a:rect l="0" t="0" r="r" b="b"/>
              <a:pathLst>
                <a:path w="34" h="41">
                  <a:moveTo>
                    <a:pt x="5" y="41"/>
                  </a:moveTo>
                  <a:lnTo>
                    <a:pt x="0" y="0"/>
                  </a:lnTo>
                  <a:lnTo>
                    <a:pt x="8" y="0"/>
                  </a:lnTo>
                  <a:lnTo>
                    <a:pt x="12" y="21"/>
                  </a:lnTo>
                  <a:lnTo>
                    <a:pt x="12" y="21"/>
                  </a:lnTo>
                  <a:lnTo>
                    <a:pt x="15" y="0"/>
                  </a:lnTo>
                  <a:lnTo>
                    <a:pt x="21" y="0"/>
                  </a:lnTo>
                  <a:lnTo>
                    <a:pt x="23" y="21"/>
                  </a:lnTo>
                  <a:lnTo>
                    <a:pt x="23" y="21"/>
                  </a:lnTo>
                  <a:lnTo>
                    <a:pt x="26" y="0"/>
                  </a:lnTo>
                  <a:lnTo>
                    <a:pt x="34" y="0"/>
                  </a:lnTo>
                  <a:lnTo>
                    <a:pt x="29" y="41"/>
                  </a:lnTo>
                  <a:lnTo>
                    <a:pt x="20" y="41"/>
                  </a:lnTo>
                  <a:lnTo>
                    <a:pt x="18" y="20"/>
                  </a:lnTo>
                  <a:lnTo>
                    <a:pt x="18" y="20"/>
                  </a:lnTo>
                  <a:lnTo>
                    <a:pt x="15" y="41"/>
                  </a:lnTo>
                  <a:lnTo>
                    <a:pt x="5" y="4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36">
              <a:extLst>
                <a:ext uri="{FF2B5EF4-FFF2-40B4-BE49-F238E27FC236}">
                  <a16:creationId xmlns:a16="http://schemas.microsoft.com/office/drawing/2014/main" id="{6565DA2D-06CC-BE3E-D15A-815D6B9CFF60}"/>
                </a:ext>
              </a:extLst>
            </p:cNvPr>
            <p:cNvSpPr>
              <a:spLocks/>
            </p:cNvSpPr>
            <p:nvPr/>
          </p:nvSpPr>
          <p:spPr bwMode="auto">
            <a:xfrm>
              <a:off x="1231900" y="534988"/>
              <a:ext cx="33338" cy="65088"/>
            </a:xfrm>
            <a:custGeom>
              <a:avLst/>
              <a:gdLst/>
              <a:ahLst/>
              <a:cxnLst>
                <a:cxn ang="0">
                  <a:pos x="8" y="8"/>
                </a:cxn>
                <a:cxn ang="0">
                  <a:pos x="8" y="7"/>
                </a:cxn>
                <a:cxn ang="0">
                  <a:pos x="6" y="4"/>
                </a:cxn>
                <a:cxn ang="0">
                  <a:pos x="5" y="5"/>
                </a:cxn>
                <a:cxn ang="0">
                  <a:pos x="5" y="5"/>
                </a:cxn>
                <a:cxn ang="0">
                  <a:pos x="7" y="9"/>
                </a:cxn>
                <a:cxn ang="0">
                  <a:pos x="11" y="12"/>
                </a:cxn>
                <a:cxn ang="0">
                  <a:pos x="13" y="17"/>
                </a:cxn>
                <a:cxn ang="0">
                  <a:pos x="12" y="22"/>
                </a:cxn>
                <a:cxn ang="0">
                  <a:pos x="6" y="25"/>
                </a:cxn>
                <a:cxn ang="0">
                  <a:pos x="0" y="23"/>
                </a:cxn>
                <a:cxn ang="0">
                  <a:pos x="0" y="18"/>
                </a:cxn>
                <a:cxn ang="0">
                  <a:pos x="0" y="15"/>
                </a:cxn>
                <a:cxn ang="0">
                  <a:pos x="5" y="15"/>
                </a:cxn>
                <a:cxn ang="0">
                  <a:pos x="5" y="18"/>
                </a:cxn>
                <a:cxn ang="0">
                  <a:pos x="5" y="20"/>
                </a:cxn>
                <a:cxn ang="0">
                  <a:pos x="6" y="20"/>
                </a:cxn>
                <a:cxn ang="0">
                  <a:pos x="7" y="20"/>
                </a:cxn>
                <a:cxn ang="0">
                  <a:pos x="8" y="19"/>
                </a:cxn>
                <a:cxn ang="0">
                  <a:pos x="7" y="17"/>
                </a:cxn>
                <a:cxn ang="0">
                  <a:pos x="6" y="15"/>
                </a:cxn>
                <a:cxn ang="0">
                  <a:pos x="4" y="13"/>
                </a:cxn>
                <a:cxn ang="0">
                  <a:pos x="1" y="10"/>
                </a:cxn>
                <a:cxn ang="0">
                  <a:pos x="0" y="5"/>
                </a:cxn>
                <a:cxn ang="0">
                  <a:pos x="1" y="1"/>
                </a:cxn>
                <a:cxn ang="0">
                  <a:pos x="6" y="0"/>
                </a:cxn>
                <a:cxn ang="0">
                  <a:pos x="12" y="1"/>
                </a:cxn>
                <a:cxn ang="0">
                  <a:pos x="13" y="7"/>
                </a:cxn>
                <a:cxn ang="0">
                  <a:pos x="13" y="8"/>
                </a:cxn>
                <a:cxn ang="0">
                  <a:pos x="8" y="8"/>
                </a:cxn>
              </a:cxnLst>
              <a:rect l="0" t="0" r="r" b="b"/>
              <a:pathLst>
                <a:path w="13" h="25">
                  <a:moveTo>
                    <a:pt x="8" y="8"/>
                  </a:moveTo>
                  <a:cubicBezTo>
                    <a:pt x="8" y="7"/>
                    <a:pt x="8" y="7"/>
                    <a:pt x="8" y="7"/>
                  </a:cubicBezTo>
                  <a:cubicBezTo>
                    <a:pt x="8" y="5"/>
                    <a:pt x="7" y="4"/>
                    <a:pt x="6" y="4"/>
                  </a:cubicBezTo>
                  <a:cubicBezTo>
                    <a:pt x="6" y="4"/>
                    <a:pt x="6" y="4"/>
                    <a:pt x="5" y="5"/>
                  </a:cubicBezTo>
                  <a:cubicBezTo>
                    <a:pt x="5" y="5"/>
                    <a:pt x="5" y="5"/>
                    <a:pt x="5" y="5"/>
                  </a:cubicBezTo>
                  <a:cubicBezTo>
                    <a:pt x="5" y="6"/>
                    <a:pt x="6" y="8"/>
                    <a:pt x="7" y="9"/>
                  </a:cubicBezTo>
                  <a:cubicBezTo>
                    <a:pt x="10" y="11"/>
                    <a:pt x="11" y="12"/>
                    <a:pt x="11" y="12"/>
                  </a:cubicBezTo>
                  <a:cubicBezTo>
                    <a:pt x="12" y="14"/>
                    <a:pt x="13" y="15"/>
                    <a:pt x="13" y="17"/>
                  </a:cubicBezTo>
                  <a:cubicBezTo>
                    <a:pt x="13" y="20"/>
                    <a:pt x="13" y="21"/>
                    <a:pt x="12" y="22"/>
                  </a:cubicBezTo>
                  <a:cubicBezTo>
                    <a:pt x="11" y="24"/>
                    <a:pt x="9" y="25"/>
                    <a:pt x="6" y="25"/>
                  </a:cubicBezTo>
                  <a:cubicBezTo>
                    <a:pt x="3" y="25"/>
                    <a:pt x="2" y="24"/>
                    <a:pt x="0" y="23"/>
                  </a:cubicBezTo>
                  <a:cubicBezTo>
                    <a:pt x="0" y="22"/>
                    <a:pt x="0" y="20"/>
                    <a:pt x="0" y="18"/>
                  </a:cubicBezTo>
                  <a:cubicBezTo>
                    <a:pt x="0" y="15"/>
                    <a:pt x="0" y="15"/>
                    <a:pt x="0" y="15"/>
                  </a:cubicBezTo>
                  <a:cubicBezTo>
                    <a:pt x="5" y="15"/>
                    <a:pt x="5" y="15"/>
                    <a:pt x="5" y="15"/>
                  </a:cubicBezTo>
                  <a:cubicBezTo>
                    <a:pt x="5" y="18"/>
                    <a:pt x="5" y="18"/>
                    <a:pt x="5" y="18"/>
                  </a:cubicBezTo>
                  <a:cubicBezTo>
                    <a:pt x="5" y="19"/>
                    <a:pt x="5" y="19"/>
                    <a:pt x="5" y="20"/>
                  </a:cubicBezTo>
                  <a:cubicBezTo>
                    <a:pt x="5" y="20"/>
                    <a:pt x="6" y="20"/>
                    <a:pt x="6" y="20"/>
                  </a:cubicBezTo>
                  <a:cubicBezTo>
                    <a:pt x="7" y="20"/>
                    <a:pt x="7" y="20"/>
                    <a:pt x="7" y="20"/>
                  </a:cubicBezTo>
                  <a:cubicBezTo>
                    <a:pt x="8" y="20"/>
                    <a:pt x="8" y="19"/>
                    <a:pt x="8" y="19"/>
                  </a:cubicBezTo>
                  <a:cubicBezTo>
                    <a:pt x="8" y="18"/>
                    <a:pt x="8" y="17"/>
                    <a:pt x="7" y="17"/>
                  </a:cubicBezTo>
                  <a:cubicBezTo>
                    <a:pt x="7" y="16"/>
                    <a:pt x="7" y="16"/>
                    <a:pt x="6" y="15"/>
                  </a:cubicBezTo>
                  <a:cubicBezTo>
                    <a:pt x="5" y="14"/>
                    <a:pt x="5" y="14"/>
                    <a:pt x="4" y="13"/>
                  </a:cubicBezTo>
                  <a:cubicBezTo>
                    <a:pt x="2" y="12"/>
                    <a:pt x="1" y="10"/>
                    <a:pt x="1" y="10"/>
                  </a:cubicBezTo>
                  <a:cubicBezTo>
                    <a:pt x="0" y="9"/>
                    <a:pt x="0" y="7"/>
                    <a:pt x="0" y="5"/>
                  </a:cubicBezTo>
                  <a:cubicBezTo>
                    <a:pt x="0" y="4"/>
                    <a:pt x="0" y="2"/>
                    <a:pt x="1" y="1"/>
                  </a:cubicBezTo>
                  <a:cubicBezTo>
                    <a:pt x="3" y="0"/>
                    <a:pt x="4" y="0"/>
                    <a:pt x="6" y="0"/>
                  </a:cubicBezTo>
                  <a:cubicBezTo>
                    <a:pt x="9" y="0"/>
                    <a:pt x="11" y="0"/>
                    <a:pt x="12" y="1"/>
                  </a:cubicBezTo>
                  <a:cubicBezTo>
                    <a:pt x="12" y="2"/>
                    <a:pt x="13" y="4"/>
                    <a:pt x="13" y="7"/>
                  </a:cubicBezTo>
                  <a:cubicBezTo>
                    <a:pt x="13" y="8"/>
                    <a:pt x="13" y="8"/>
                    <a:pt x="13" y="8"/>
                  </a:cubicBezTo>
                  <a:lnTo>
                    <a:pt x="8" y="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237">
              <a:extLst>
                <a:ext uri="{FF2B5EF4-FFF2-40B4-BE49-F238E27FC236}">
                  <a16:creationId xmlns:a16="http://schemas.microsoft.com/office/drawing/2014/main" id="{2248389A-A6FA-C1A4-98BC-15DB834881A4}"/>
                </a:ext>
              </a:extLst>
            </p:cNvPr>
            <p:cNvSpPr>
              <a:spLocks noChangeArrowheads="1"/>
            </p:cNvSpPr>
            <p:nvPr/>
          </p:nvSpPr>
          <p:spPr bwMode="auto">
            <a:xfrm>
              <a:off x="1085850" y="608013"/>
              <a:ext cx="187325" cy="174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38">
              <a:extLst>
                <a:ext uri="{FF2B5EF4-FFF2-40B4-BE49-F238E27FC236}">
                  <a16:creationId xmlns:a16="http://schemas.microsoft.com/office/drawing/2014/main" id="{CD4C5453-843C-32E6-B982-D00B463F6FBF}"/>
                </a:ext>
              </a:extLst>
            </p:cNvPr>
            <p:cNvSpPr>
              <a:spLocks noEditPoints="1"/>
            </p:cNvSpPr>
            <p:nvPr/>
          </p:nvSpPr>
          <p:spPr bwMode="auto">
            <a:xfrm>
              <a:off x="798513" y="436563"/>
              <a:ext cx="523875" cy="425450"/>
            </a:xfrm>
            <a:custGeom>
              <a:avLst/>
              <a:gdLst/>
              <a:ahLst/>
              <a:cxnLst>
                <a:cxn ang="0">
                  <a:pos x="101" y="0"/>
                </a:cxn>
                <a:cxn ang="0">
                  <a:pos x="0" y="0"/>
                </a:cxn>
                <a:cxn ang="0">
                  <a:pos x="0" y="151"/>
                </a:cxn>
                <a:cxn ang="0">
                  <a:pos x="101" y="164"/>
                </a:cxn>
                <a:cxn ang="0">
                  <a:pos x="202" y="151"/>
                </a:cxn>
                <a:cxn ang="0">
                  <a:pos x="202" y="0"/>
                </a:cxn>
                <a:cxn ang="0">
                  <a:pos x="101" y="0"/>
                </a:cxn>
                <a:cxn ang="0">
                  <a:pos x="101" y="156"/>
                </a:cxn>
                <a:cxn ang="0">
                  <a:pos x="96" y="150"/>
                </a:cxn>
                <a:cxn ang="0">
                  <a:pos x="101" y="145"/>
                </a:cxn>
                <a:cxn ang="0">
                  <a:pos x="107" y="150"/>
                </a:cxn>
                <a:cxn ang="0">
                  <a:pos x="101" y="156"/>
                </a:cxn>
                <a:cxn ang="0">
                  <a:pos x="191" y="135"/>
                </a:cxn>
                <a:cxn ang="0">
                  <a:pos x="101" y="135"/>
                </a:cxn>
                <a:cxn ang="0">
                  <a:pos x="11" y="135"/>
                </a:cxn>
                <a:cxn ang="0">
                  <a:pos x="11" y="11"/>
                </a:cxn>
                <a:cxn ang="0">
                  <a:pos x="101" y="11"/>
                </a:cxn>
                <a:cxn ang="0">
                  <a:pos x="191" y="11"/>
                </a:cxn>
                <a:cxn ang="0">
                  <a:pos x="191" y="135"/>
                </a:cxn>
              </a:cxnLst>
              <a:rect l="0" t="0" r="r" b="b"/>
              <a:pathLst>
                <a:path w="202" h="164">
                  <a:moveTo>
                    <a:pt x="101" y="0"/>
                  </a:moveTo>
                  <a:cubicBezTo>
                    <a:pt x="0" y="0"/>
                    <a:pt x="0" y="0"/>
                    <a:pt x="0" y="0"/>
                  </a:cubicBezTo>
                  <a:cubicBezTo>
                    <a:pt x="0" y="151"/>
                    <a:pt x="0" y="151"/>
                    <a:pt x="0" y="151"/>
                  </a:cubicBezTo>
                  <a:cubicBezTo>
                    <a:pt x="34" y="160"/>
                    <a:pt x="68" y="164"/>
                    <a:pt x="101" y="164"/>
                  </a:cubicBezTo>
                  <a:cubicBezTo>
                    <a:pt x="135" y="164"/>
                    <a:pt x="168" y="159"/>
                    <a:pt x="202" y="151"/>
                  </a:cubicBezTo>
                  <a:cubicBezTo>
                    <a:pt x="202" y="0"/>
                    <a:pt x="202" y="0"/>
                    <a:pt x="202" y="0"/>
                  </a:cubicBezTo>
                  <a:lnTo>
                    <a:pt x="101" y="0"/>
                  </a:lnTo>
                  <a:close/>
                  <a:moveTo>
                    <a:pt x="101" y="156"/>
                  </a:moveTo>
                  <a:cubicBezTo>
                    <a:pt x="98" y="156"/>
                    <a:pt x="96" y="153"/>
                    <a:pt x="96" y="150"/>
                  </a:cubicBezTo>
                  <a:cubicBezTo>
                    <a:pt x="96" y="147"/>
                    <a:pt x="98" y="145"/>
                    <a:pt x="101" y="145"/>
                  </a:cubicBezTo>
                  <a:cubicBezTo>
                    <a:pt x="104" y="145"/>
                    <a:pt x="107" y="147"/>
                    <a:pt x="107" y="150"/>
                  </a:cubicBezTo>
                  <a:cubicBezTo>
                    <a:pt x="107" y="153"/>
                    <a:pt x="104" y="156"/>
                    <a:pt x="101" y="156"/>
                  </a:cubicBezTo>
                  <a:close/>
                  <a:moveTo>
                    <a:pt x="191" y="135"/>
                  </a:moveTo>
                  <a:cubicBezTo>
                    <a:pt x="101" y="135"/>
                    <a:pt x="101" y="135"/>
                    <a:pt x="101" y="135"/>
                  </a:cubicBezTo>
                  <a:cubicBezTo>
                    <a:pt x="11" y="135"/>
                    <a:pt x="11" y="135"/>
                    <a:pt x="11" y="135"/>
                  </a:cubicBezTo>
                  <a:cubicBezTo>
                    <a:pt x="11" y="11"/>
                    <a:pt x="11" y="11"/>
                    <a:pt x="11" y="11"/>
                  </a:cubicBezTo>
                  <a:cubicBezTo>
                    <a:pt x="101" y="11"/>
                    <a:pt x="101" y="11"/>
                    <a:pt x="101" y="11"/>
                  </a:cubicBezTo>
                  <a:cubicBezTo>
                    <a:pt x="191" y="11"/>
                    <a:pt x="191" y="11"/>
                    <a:pt x="191" y="11"/>
                  </a:cubicBezTo>
                  <a:lnTo>
                    <a:pt x="191" y="1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Oval 16">
            <a:extLst>
              <a:ext uri="{FF2B5EF4-FFF2-40B4-BE49-F238E27FC236}">
                <a16:creationId xmlns:a16="http://schemas.microsoft.com/office/drawing/2014/main" id="{1FC72DA4-169F-1480-EACD-0BAF96DD3F24}"/>
              </a:ext>
            </a:extLst>
          </p:cNvPr>
          <p:cNvSpPr/>
          <p:nvPr/>
        </p:nvSpPr>
        <p:spPr>
          <a:xfrm>
            <a:off x="7217405" y="1601659"/>
            <a:ext cx="634482" cy="6344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21">
            <a:extLst>
              <a:ext uri="{FF2B5EF4-FFF2-40B4-BE49-F238E27FC236}">
                <a16:creationId xmlns:a16="http://schemas.microsoft.com/office/drawing/2014/main" id="{73DBB52A-E4E3-1BDE-3CF1-5B855CBFE4D2}"/>
              </a:ext>
            </a:extLst>
          </p:cNvPr>
          <p:cNvSpPr txBox="1"/>
          <p:nvPr/>
        </p:nvSpPr>
        <p:spPr>
          <a:xfrm flipH="1">
            <a:off x="8066485" y="1629910"/>
            <a:ext cx="1633781" cy="369332"/>
          </a:xfrm>
          <a:prstGeom prst="rect">
            <a:avLst/>
          </a:prstGeom>
          <a:noFill/>
        </p:spPr>
        <p:txBody>
          <a:bodyPr wrap="none" rtlCol="0">
            <a:spAutoFit/>
          </a:bodyPr>
          <a:lstStyle/>
          <a:p>
            <a:r>
              <a:rPr lang="en-US" b="1" dirty="0">
                <a:solidFill>
                  <a:schemeClr val="accent1"/>
                </a:solidFill>
                <a:latin typeface="+mj-lt"/>
                <a:ea typeface="Open Sans" panose="020B0606030504020204" pitchFamily="34" charset="0"/>
                <a:cs typeface="Open Sans" panose="020B0606030504020204" pitchFamily="34" charset="0"/>
              </a:rPr>
              <a:t>Introduction</a:t>
            </a:r>
          </a:p>
        </p:txBody>
      </p:sp>
      <p:sp>
        <p:nvSpPr>
          <p:cNvPr id="59" name="TextBox 32">
            <a:extLst>
              <a:ext uri="{FF2B5EF4-FFF2-40B4-BE49-F238E27FC236}">
                <a16:creationId xmlns:a16="http://schemas.microsoft.com/office/drawing/2014/main" id="{71171A13-F2D5-65EC-28F1-A95CEA545887}"/>
              </a:ext>
            </a:extLst>
          </p:cNvPr>
          <p:cNvSpPr txBox="1"/>
          <p:nvPr/>
        </p:nvSpPr>
        <p:spPr>
          <a:xfrm flipH="1">
            <a:off x="8066485" y="1927126"/>
            <a:ext cx="1386918" cy="246221"/>
          </a:xfrm>
          <a:prstGeom prst="rect">
            <a:avLst/>
          </a:prstGeom>
          <a:noFill/>
        </p:spPr>
        <p:txBody>
          <a:bodyPr wrap="none" rtlCol="0">
            <a:spAutoFit/>
          </a:bodyPr>
          <a:lstStyle/>
          <a:p>
            <a:r>
              <a:rPr lang="en-US" sz="1000">
                <a:solidFill>
                  <a:schemeClr val="tx1">
                    <a:lumMod val="65000"/>
                    <a:lumOff val="35000"/>
                    <a:alpha val="70000"/>
                  </a:schemeClr>
                </a:solidFill>
                <a:latin typeface="+mj-ea"/>
                <a:ea typeface="+mj-ea"/>
                <a:cs typeface="Open Sans" panose="020B0606030504020204" pitchFamily="34" charset="0"/>
              </a:rPr>
              <a:t>Investor Promotion</a:t>
            </a:r>
            <a:endParaRPr lang="en-US" sz="1000" dirty="0">
              <a:solidFill>
                <a:schemeClr val="tx1">
                  <a:lumMod val="65000"/>
                  <a:lumOff val="35000"/>
                  <a:alpha val="70000"/>
                </a:schemeClr>
              </a:solidFill>
              <a:latin typeface="+mj-ea"/>
              <a:ea typeface="+mj-ea"/>
              <a:cs typeface="Open Sans" panose="020B0606030504020204" pitchFamily="34" charset="0"/>
            </a:endParaRPr>
          </a:p>
        </p:txBody>
      </p:sp>
      <p:grpSp>
        <p:nvGrpSpPr>
          <p:cNvPr id="60" name="Group 202">
            <a:extLst>
              <a:ext uri="{FF2B5EF4-FFF2-40B4-BE49-F238E27FC236}">
                <a16:creationId xmlns:a16="http://schemas.microsoft.com/office/drawing/2014/main" id="{151B2ED1-21F6-5303-B6DA-E659AEA7C6CA}"/>
              </a:ext>
            </a:extLst>
          </p:cNvPr>
          <p:cNvGrpSpPr/>
          <p:nvPr/>
        </p:nvGrpSpPr>
        <p:grpSpPr>
          <a:xfrm>
            <a:off x="7318399" y="1703269"/>
            <a:ext cx="432494" cy="431262"/>
            <a:chOff x="1573213" y="346076"/>
            <a:chExt cx="557213" cy="555625"/>
          </a:xfrm>
          <a:solidFill>
            <a:srgbClr val="FFFFFF"/>
          </a:solidFill>
        </p:grpSpPr>
        <p:sp>
          <p:nvSpPr>
            <p:cNvPr id="61" name="Freeform 239">
              <a:extLst>
                <a:ext uri="{FF2B5EF4-FFF2-40B4-BE49-F238E27FC236}">
                  <a16:creationId xmlns:a16="http://schemas.microsoft.com/office/drawing/2014/main" id="{64134D0B-3B26-6BB5-AA6B-274DEC2BB0EA}"/>
                </a:ext>
              </a:extLst>
            </p:cNvPr>
            <p:cNvSpPr>
              <a:spLocks/>
            </p:cNvSpPr>
            <p:nvPr/>
          </p:nvSpPr>
          <p:spPr bwMode="auto">
            <a:xfrm>
              <a:off x="1663700" y="592138"/>
              <a:ext cx="76200" cy="80963"/>
            </a:xfrm>
            <a:custGeom>
              <a:avLst/>
              <a:gdLst/>
              <a:ahLst/>
              <a:cxnLst>
                <a:cxn ang="0">
                  <a:pos x="26" y="31"/>
                </a:cxn>
                <a:cxn ang="0">
                  <a:pos x="29" y="29"/>
                </a:cxn>
                <a:cxn ang="0">
                  <a:pos x="23" y="4"/>
                </a:cxn>
                <a:cxn ang="0">
                  <a:pos x="19" y="3"/>
                </a:cxn>
                <a:cxn ang="0">
                  <a:pos x="13" y="0"/>
                </a:cxn>
                <a:cxn ang="0">
                  <a:pos x="0" y="16"/>
                </a:cxn>
                <a:cxn ang="0">
                  <a:pos x="2" y="22"/>
                </a:cxn>
                <a:cxn ang="0">
                  <a:pos x="26" y="31"/>
                </a:cxn>
              </a:cxnLst>
              <a:rect l="0" t="0" r="r" b="b"/>
              <a:pathLst>
                <a:path w="29" h="31">
                  <a:moveTo>
                    <a:pt x="26" y="31"/>
                  </a:moveTo>
                  <a:cubicBezTo>
                    <a:pt x="27" y="30"/>
                    <a:pt x="28" y="29"/>
                    <a:pt x="29" y="29"/>
                  </a:cubicBezTo>
                  <a:cubicBezTo>
                    <a:pt x="27" y="20"/>
                    <a:pt x="24" y="12"/>
                    <a:pt x="23" y="4"/>
                  </a:cubicBezTo>
                  <a:cubicBezTo>
                    <a:pt x="22" y="4"/>
                    <a:pt x="20" y="3"/>
                    <a:pt x="19" y="3"/>
                  </a:cubicBezTo>
                  <a:cubicBezTo>
                    <a:pt x="17" y="3"/>
                    <a:pt x="14" y="1"/>
                    <a:pt x="13" y="0"/>
                  </a:cubicBezTo>
                  <a:cubicBezTo>
                    <a:pt x="8" y="5"/>
                    <a:pt x="4" y="10"/>
                    <a:pt x="0" y="16"/>
                  </a:cubicBezTo>
                  <a:cubicBezTo>
                    <a:pt x="1" y="18"/>
                    <a:pt x="2" y="20"/>
                    <a:pt x="2" y="22"/>
                  </a:cubicBezTo>
                  <a:cubicBezTo>
                    <a:pt x="9" y="26"/>
                    <a:pt x="18" y="29"/>
                    <a:pt x="26"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40">
              <a:extLst>
                <a:ext uri="{FF2B5EF4-FFF2-40B4-BE49-F238E27FC236}">
                  <a16:creationId xmlns:a16="http://schemas.microsoft.com/office/drawing/2014/main" id="{4BA5BA66-3BC5-D330-674C-A699299B1B8D}"/>
                </a:ext>
              </a:extLst>
            </p:cNvPr>
            <p:cNvSpPr>
              <a:spLocks/>
            </p:cNvSpPr>
            <p:nvPr/>
          </p:nvSpPr>
          <p:spPr bwMode="auto">
            <a:xfrm>
              <a:off x="1762125" y="690563"/>
              <a:ext cx="142875" cy="127000"/>
            </a:xfrm>
            <a:custGeom>
              <a:avLst/>
              <a:gdLst/>
              <a:ahLst/>
              <a:cxnLst>
                <a:cxn ang="0">
                  <a:pos x="24" y="2"/>
                </a:cxn>
                <a:cxn ang="0">
                  <a:pos x="1" y="0"/>
                </a:cxn>
                <a:cxn ang="0">
                  <a:pos x="0" y="1"/>
                </a:cxn>
                <a:cxn ang="0">
                  <a:pos x="2" y="7"/>
                </a:cxn>
                <a:cxn ang="0">
                  <a:pos x="27" y="49"/>
                </a:cxn>
                <a:cxn ang="0">
                  <a:pos x="36" y="47"/>
                </a:cxn>
                <a:cxn ang="0">
                  <a:pos x="39" y="48"/>
                </a:cxn>
                <a:cxn ang="0">
                  <a:pos x="55" y="12"/>
                </a:cxn>
                <a:cxn ang="0">
                  <a:pos x="46" y="1"/>
                </a:cxn>
                <a:cxn ang="0">
                  <a:pos x="24" y="2"/>
                </a:cxn>
              </a:cxnLst>
              <a:rect l="0" t="0" r="r" b="b"/>
              <a:pathLst>
                <a:path w="55" h="49">
                  <a:moveTo>
                    <a:pt x="24" y="2"/>
                  </a:moveTo>
                  <a:cubicBezTo>
                    <a:pt x="16" y="2"/>
                    <a:pt x="8" y="1"/>
                    <a:pt x="1" y="0"/>
                  </a:cubicBezTo>
                  <a:cubicBezTo>
                    <a:pt x="0" y="0"/>
                    <a:pt x="0" y="1"/>
                    <a:pt x="0" y="1"/>
                  </a:cubicBezTo>
                  <a:cubicBezTo>
                    <a:pt x="0" y="3"/>
                    <a:pt x="1" y="5"/>
                    <a:pt x="2" y="7"/>
                  </a:cubicBezTo>
                  <a:cubicBezTo>
                    <a:pt x="9" y="23"/>
                    <a:pt x="17" y="37"/>
                    <a:pt x="27" y="49"/>
                  </a:cubicBezTo>
                  <a:cubicBezTo>
                    <a:pt x="29" y="47"/>
                    <a:pt x="33" y="46"/>
                    <a:pt x="36" y="47"/>
                  </a:cubicBezTo>
                  <a:cubicBezTo>
                    <a:pt x="37" y="47"/>
                    <a:pt x="38" y="47"/>
                    <a:pt x="39" y="48"/>
                  </a:cubicBezTo>
                  <a:cubicBezTo>
                    <a:pt x="46" y="37"/>
                    <a:pt x="51" y="25"/>
                    <a:pt x="55" y="12"/>
                  </a:cubicBezTo>
                  <a:cubicBezTo>
                    <a:pt x="51" y="10"/>
                    <a:pt x="47" y="5"/>
                    <a:pt x="46" y="1"/>
                  </a:cubicBezTo>
                  <a:cubicBezTo>
                    <a:pt x="39" y="2"/>
                    <a:pt x="31" y="2"/>
                    <a:pt x="24"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41">
              <a:extLst>
                <a:ext uri="{FF2B5EF4-FFF2-40B4-BE49-F238E27FC236}">
                  <a16:creationId xmlns:a16="http://schemas.microsoft.com/office/drawing/2014/main" id="{D20672B7-CD0B-D1BB-3522-D14AA2859335}"/>
                </a:ext>
              </a:extLst>
            </p:cNvPr>
            <p:cNvSpPr>
              <a:spLocks/>
            </p:cNvSpPr>
            <p:nvPr/>
          </p:nvSpPr>
          <p:spPr bwMode="auto">
            <a:xfrm>
              <a:off x="1733550" y="460376"/>
              <a:ext cx="196850" cy="225425"/>
            </a:xfrm>
            <a:custGeom>
              <a:avLst/>
              <a:gdLst/>
              <a:ahLst/>
              <a:cxnLst>
                <a:cxn ang="0">
                  <a:pos x="76" y="41"/>
                </a:cxn>
                <a:cxn ang="0">
                  <a:pos x="74" y="6"/>
                </a:cxn>
                <a:cxn ang="0">
                  <a:pos x="70" y="6"/>
                </a:cxn>
                <a:cxn ang="0">
                  <a:pos x="63" y="0"/>
                </a:cxn>
                <a:cxn ang="0">
                  <a:pos x="11" y="28"/>
                </a:cxn>
                <a:cxn ang="0">
                  <a:pos x="9" y="29"/>
                </a:cxn>
                <a:cxn ang="0">
                  <a:pos x="11" y="42"/>
                </a:cxn>
                <a:cxn ang="0">
                  <a:pos x="0" y="54"/>
                </a:cxn>
                <a:cxn ang="0">
                  <a:pos x="7" y="79"/>
                </a:cxn>
                <a:cxn ang="0">
                  <a:pos x="7" y="79"/>
                </a:cxn>
                <a:cxn ang="0">
                  <a:pos x="12" y="85"/>
                </a:cxn>
                <a:cxn ang="0">
                  <a:pos x="35" y="86"/>
                </a:cxn>
                <a:cxn ang="0">
                  <a:pos x="57" y="85"/>
                </a:cxn>
                <a:cxn ang="0">
                  <a:pos x="57" y="81"/>
                </a:cxn>
                <a:cxn ang="0">
                  <a:pos x="74" y="68"/>
                </a:cxn>
                <a:cxn ang="0">
                  <a:pos x="76" y="41"/>
                </a:cxn>
              </a:cxnLst>
              <a:rect l="0" t="0" r="r" b="b"/>
              <a:pathLst>
                <a:path w="76" h="87">
                  <a:moveTo>
                    <a:pt x="76" y="41"/>
                  </a:moveTo>
                  <a:cubicBezTo>
                    <a:pt x="76" y="29"/>
                    <a:pt x="75" y="17"/>
                    <a:pt x="74" y="6"/>
                  </a:cubicBezTo>
                  <a:cubicBezTo>
                    <a:pt x="73" y="6"/>
                    <a:pt x="72" y="6"/>
                    <a:pt x="70" y="6"/>
                  </a:cubicBezTo>
                  <a:cubicBezTo>
                    <a:pt x="67" y="5"/>
                    <a:pt x="65" y="3"/>
                    <a:pt x="63" y="0"/>
                  </a:cubicBezTo>
                  <a:cubicBezTo>
                    <a:pt x="45" y="7"/>
                    <a:pt x="27" y="16"/>
                    <a:pt x="11" y="28"/>
                  </a:cubicBezTo>
                  <a:cubicBezTo>
                    <a:pt x="10" y="28"/>
                    <a:pt x="9" y="29"/>
                    <a:pt x="9" y="29"/>
                  </a:cubicBezTo>
                  <a:cubicBezTo>
                    <a:pt x="11" y="33"/>
                    <a:pt x="12" y="38"/>
                    <a:pt x="11" y="42"/>
                  </a:cubicBezTo>
                  <a:cubicBezTo>
                    <a:pt x="10" y="48"/>
                    <a:pt x="5" y="53"/>
                    <a:pt x="0" y="54"/>
                  </a:cubicBezTo>
                  <a:cubicBezTo>
                    <a:pt x="2" y="63"/>
                    <a:pt x="4" y="71"/>
                    <a:pt x="7" y="79"/>
                  </a:cubicBezTo>
                  <a:cubicBezTo>
                    <a:pt x="7" y="79"/>
                    <a:pt x="7" y="79"/>
                    <a:pt x="7" y="79"/>
                  </a:cubicBezTo>
                  <a:cubicBezTo>
                    <a:pt x="10" y="80"/>
                    <a:pt x="12" y="82"/>
                    <a:pt x="12" y="85"/>
                  </a:cubicBezTo>
                  <a:cubicBezTo>
                    <a:pt x="20" y="86"/>
                    <a:pt x="27" y="86"/>
                    <a:pt x="35" y="86"/>
                  </a:cubicBezTo>
                  <a:cubicBezTo>
                    <a:pt x="42" y="87"/>
                    <a:pt x="49" y="86"/>
                    <a:pt x="57" y="85"/>
                  </a:cubicBezTo>
                  <a:cubicBezTo>
                    <a:pt x="57" y="84"/>
                    <a:pt x="57" y="83"/>
                    <a:pt x="57" y="81"/>
                  </a:cubicBezTo>
                  <a:cubicBezTo>
                    <a:pt x="59" y="74"/>
                    <a:pt x="66" y="68"/>
                    <a:pt x="74" y="68"/>
                  </a:cubicBezTo>
                  <a:cubicBezTo>
                    <a:pt x="75" y="59"/>
                    <a:pt x="76" y="50"/>
                    <a:pt x="76" y="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42">
              <a:extLst>
                <a:ext uri="{FF2B5EF4-FFF2-40B4-BE49-F238E27FC236}">
                  <a16:creationId xmlns:a16="http://schemas.microsoft.com/office/drawing/2014/main" id="{43C6DE98-312F-4A72-F137-EE0640E7067E}"/>
                </a:ext>
              </a:extLst>
            </p:cNvPr>
            <p:cNvSpPr>
              <a:spLocks/>
            </p:cNvSpPr>
            <p:nvPr/>
          </p:nvSpPr>
          <p:spPr bwMode="auto">
            <a:xfrm>
              <a:off x="1573213" y="590551"/>
              <a:ext cx="65088" cy="155575"/>
            </a:xfrm>
            <a:custGeom>
              <a:avLst/>
              <a:gdLst/>
              <a:ahLst/>
              <a:cxnLst>
                <a:cxn ang="0">
                  <a:pos x="24" y="20"/>
                </a:cxn>
                <a:cxn ang="0">
                  <a:pos x="3" y="0"/>
                </a:cxn>
                <a:cxn ang="0">
                  <a:pos x="13" y="60"/>
                </a:cxn>
                <a:cxn ang="0">
                  <a:pos x="25" y="25"/>
                </a:cxn>
                <a:cxn ang="0">
                  <a:pos x="24" y="20"/>
                </a:cxn>
              </a:cxnLst>
              <a:rect l="0" t="0" r="r" b="b"/>
              <a:pathLst>
                <a:path w="25" h="60">
                  <a:moveTo>
                    <a:pt x="24" y="20"/>
                  </a:moveTo>
                  <a:cubicBezTo>
                    <a:pt x="16" y="15"/>
                    <a:pt x="8" y="8"/>
                    <a:pt x="3" y="0"/>
                  </a:cubicBezTo>
                  <a:cubicBezTo>
                    <a:pt x="0" y="21"/>
                    <a:pt x="4" y="42"/>
                    <a:pt x="13" y="60"/>
                  </a:cubicBezTo>
                  <a:cubicBezTo>
                    <a:pt x="15" y="48"/>
                    <a:pt x="19" y="36"/>
                    <a:pt x="25" y="25"/>
                  </a:cubicBezTo>
                  <a:cubicBezTo>
                    <a:pt x="24" y="24"/>
                    <a:pt x="24" y="22"/>
                    <a:pt x="24"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43">
              <a:extLst>
                <a:ext uri="{FF2B5EF4-FFF2-40B4-BE49-F238E27FC236}">
                  <a16:creationId xmlns:a16="http://schemas.microsoft.com/office/drawing/2014/main" id="{9356C965-FE2A-F0CD-6681-4005FB39F694}"/>
                </a:ext>
              </a:extLst>
            </p:cNvPr>
            <p:cNvSpPr>
              <a:spLocks/>
            </p:cNvSpPr>
            <p:nvPr/>
          </p:nvSpPr>
          <p:spPr bwMode="auto">
            <a:xfrm>
              <a:off x="1614488" y="657226"/>
              <a:ext cx="207963" cy="228600"/>
            </a:xfrm>
            <a:custGeom>
              <a:avLst/>
              <a:gdLst/>
              <a:ahLst/>
              <a:cxnLst>
                <a:cxn ang="0">
                  <a:pos x="79" y="68"/>
                </a:cxn>
                <a:cxn ang="0">
                  <a:pos x="80" y="65"/>
                </a:cxn>
                <a:cxn ang="0">
                  <a:pos x="55" y="21"/>
                </a:cxn>
                <a:cxn ang="0">
                  <a:pos x="53" y="17"/>
                </a:cxn>
                <a:cxn ang="0">
                  <a:pos x="50" y="17"/>
                </a:cxn>
                <a:cxn ang="0">
                  <a:pos x="44" y="10"/>
                </a:cxn>
                <a:cxn ang="0">
                  <a:pos x="18" y="0"/>
                </a:cxn>
                <a:cxn ang="0">
                  <a:pos x="13" y="2"/>
                </a:cxn>
                <a:cxn ang="0">
                  <a:pos x="0" y="41"/>
                </a:cxn>
                <a:cxn ang="0">
                  <a:pos x="58" y="88"/>
                </a:cxn>
                <a:cxn ang="0">
                  <a:pos x="80" y="77"/>
                </a:cxn>
                <a:cxn ang="0">
                  <a:pos x="79" y="68"/>
                </a:cxn>
              </a:cxnLst>
              <a:rect l="0" t="0" r="r" b="b"/>
              <a:pathLst>
                <a:path w="80" h="88">
                  <a:moveTo>
                    <a:pt x="79" y="68"/>
                  </a:moveTo>
                  <a:cubicBezTo>
                    <a:pt x="79" y="67"/>
                    <a:pt x="80" y="66"/>
                    <a:pt x="80" y="65"/>
                  </a:cubicBezTo>
                  <a:cubicBezTo>
                    <a:pt x="70" y="53"/>
                    <a:pt x="62" y="38"/>
                    <a:pt x="55" y="21"/>
                  </a:cubicBezTo>
                  <a:cubicBezTo>
                    <a:pt x="54" y="20"/>
                    <a:pt x="54" y="18"/>
                    <a:pt x="53" y="17"/>
                  </a:cubicBezTo>
                  <a:cubicBezTo>
                    <a:pt x="52" y="17"/>
                    <a:pt x="51" y="17"/>
                    <a:pt x="50" y="17"/>
                  </a:cubicBezTo>
                  <a:cubicBezTo>
                    <a:pt x="47" y="16"/>
                    <a:pt x="44" y="13"/>
                    <a:pt x="44" y="10"/>
                  </a:cubicBezTo>
                  <a:cubicBezTo>
                    <a:pt x="35" y="8"/>
                    <a:pt x="26" y="5"/>
                    <a:pt x="18" y="0"/>
                  </a:cubicBezTo>
                  <a:cubicBezTo>
                    <a:pt x="17" y="2"/>
                    <a:pt x="15" y="2"/>
                    <a:pt x="13" y="2"/>
                  </a:cubicBezTo>
                  <a:cubicBezTo>
                    <a:pt x="7" y="14"/>
                    <a:pt x="2" y="27"/>
                    <a:pt x="0" y="41"/>
                  </a:cubicBezTo>
                  <a:cubicBezTo>
                    <a:pt x="13" y="62"/>
                    <a:pt x="33" y="79"/>
                    <a:pt x="58" y="88"/>
                  </a:cubicBezTo>
                  <a:cubicBezTo>
                    <a:pt x="66" y="86"/>
                    <a:pt x="74" y="83"/>
                    <a:pt x="80" y="77"/>
                  </a:cubicBezTo>
                  <a:cubicBezTo>
                    <a:pt x="79" y="75"/>
                    <a:pt x="78" y="72"/>
                    <a:pt x="79"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44">
              <a:extLst>
                <a:ext uri="{FF2B5EF4-FFF2-40B4-BE49-F238E27FC236}">
                  <a16:creationId xmlns:a16="http://schemas.microsoft.com/office/drawing/2014/main" id="{9957189C-B5B7-F7E0-FAF3-B99353B5D456}"/>
                </a:ext>
              </a:extLst>
            </p:cNvPr>
            <p:cNvSpPr>
              <a:spLocks/>
            </p:cNvSpPr>
            <p:nvPr/>
          </p:nvSpPr>
          <p:spPr bwMode="auto">
            <a:xfrm>
              <a:off x="1785938" y="866776"/>
              <a:ext cx="127000" cy="34925"/>
            </a:xfrm>
            <a:custGeom>
              <a:avLst/>
              <a:gdLst/>
              <a:ahLst/>
              <a:cxnLst>
                <a:cxn ang="0">
                  <a:pos x="31" y="0"/>
                </a:cxn>
                <a:cxn ang="0">
                  <a:pos x="22" y="2"/>
                </a:cxn>
                <a:cxn ang="0">
                  <a:pos x="17" y="0"/>
                </a:cxn>
                <a:cxn ang="0">
                  <a:pos x="0" y="9"/>
                </a:cxn>
                <a:cxn ang="0">
                  <a:pos x="2" y="10"/>
                </a:cxn>
                <a:cxn ang="0">
                  <a:pos x="49" y="10"/>
                </a:cxn>
                <a:cxn ang="0">
                  <a:pos x="41" y="6"/>
                </a:cxn>
                <a:cxn ang="0">
                  <a:pos x="31" y="0"/>
                </a:cxn>
              </a:cxnLst>
              <a:rect l="0" t="0" r="r" b="b"/>
              <a:pathLst>
                <a:path w="49" h="13">
                  <a:moveTo>
                    <a:pt x="31" y="0"/>
                  </a:moveTo>
                  <a:cubicBezTo>
                    <a:pt x="29" y="2"/>
                    <a:pt x="25" y="3"/>
                    <a:pt x="22" y="2"/>
                  </a:cubicBezTo>
                  <a:cubicBezTo>
                    <a:pt x="20" y="1"/>
                    <a:pt x="19" y="1"/>
                    <a:pt x="17" y="0"/>
                  </a:cubicBezTo>
                  <a:cubicBezTo>
                    <a:pt x="12" y="4"/>
                    <a:pt x="6" y="7"/>
                    <a:pt x="0" y="9"/>
                  </a:cubicBezTo>
                  <a:cubicBezTo>
                    <a:pt x="1" y="9"/>
                    <a:pt x="1" y="9"/>
                    <a:pt x="2" y="10"/>
                  </a:cubicBezTo>
                  <a:cubicBezTo>
                    <a:pt x="18" y="13"/>
                    <a:pt x="34" y="13"/>
                    <a:pt x="49" y="10"/>
                  </a:cubicBezTo>
                  <a:cubicBezTo>
                    <a:pt x="46" y="9"/>
                    <a:pt x="43" y="7"/>
                    <a:pt x="41" y="6"/>
                  </a:cubicBezTo>
                  <a:cubicBezTo>
                    <a:pt x="37" y="4"/>
                    <a:pt x="34" y="2"/>
                    <a:pt x="3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45">
              <a:extLst>
                <a:ext uri="{FF2B5EF4-FFF2-40B4-BE49-F238E27FC236}">
                  <a16:creationId xmlns:a16="http://schemas.microsoft.com/office/drawing/2014/main" id="{DED4C6A9-7EC4-BDD3-453A-57983BE26D6D}"/>
                </a:ext>
              </a:extLst>
            </p:cNvPr>
            <p:cNvSpPr>
              <a:spLocks/>
            </p:cNvSpPr>
            <p:nvPr/>
          </p:nvSpPr>
          <p:spPr bwMode="auto">
            <a:xfrm>
              <a:off x="1871663" y="582613"/>
              <a:ext cx="258763" cy="304800"/>
            </a:xfrm>
            <a:custGeom>
              <a:avLst/>
              <a:gdLst/>
              <a:ahLst/>
              <a:cxnLst>
                <a:cxn ang="0">
                  <a:pos x="98" y="0"/>
                </a:cxn>
                <a:cxn ang="0">
                  <a:pos x="57" y="28"/>
                </a:cxn>
                <a:cxn ang="0">
                  <a:pos x="37" y="35"/>
                </a:cxn>
                <a:cxn ang="0">
                  <a:pos x="37" y="42"/>
                </a:cxn>
                <a:cxn ang="0">
                  <a:pos x="18" y="55"/>
                </a:cxn>
                <a:cxn ang="0">
                  <a:pos x="0" y="92"/>
                </a:cxn>
                <a:cxn ang="0">
                  <a:pos x="3" y="103"/>
                </a:cxn>
                <a:cxn ang="0">
                  <a:pos x="1" y="107"/>
                </a:cxn>
                <a:cxn ang="0">
                  <a:pos x="10" y="112"/>
                </a:cxn>
                <a:cxn ang="0">
                  <a:pos x="25" y="118"/>
                </a:cxn>
                <a:cxn ang="0">
                  <a:pos x="96" y="41"/>
                </a:cxn>
                <a:cxn ang="0">
                  <a:pos x="98" y="0"/>
                </a:cxn>
              </a:cxnLst>
              <a:rect l="0" t="0" r="r" b="b"/>
              <a:pathLst>
                <a:path w="100" h="118">
                  <a:moveTo>
                    <a:pt x="98" y="0"/>
                  </a:moveTo>
                  <a:cubicBezTo>
                    <a:pt x="86" y="11"/>
                    <a:pt x="72" y="21"/>
                    <a:pt x="57" y="28"/>
                  </a:cubicBezTo>
                  <a:cubicBezTo>
                    <a:pt x="50" y="31"/>
                    <a:pt x="44" y="33"/>
                    <a:pt x="37" y="35"/>
                  </a:cubicBezTo>
                  <a:cubicBezTo>
                    <a:pt x="38" y="38"/>
                    <a:pt x="38" y="40"/>
                    <a:pt x="37" y="42"/>
                  </a:cubicBezTo>
                  <a:cubicBezTo>
                    <a:pt x="35" y="51"/>
                    <a:pt x="26" y="57"/>
                    <a:pt x="18" y="55"/>
                  </a:cubicBezTo>
                  <a:cubicBezTo>
                    <a:pt x="13" y="69"/>
                    <a:pt x="7" y="82"/>
                    <a:pt x="0" y="92"/>
                  </a:cubicBezTo>
                  <a:cubicBezTo>
                    <a:pt x="3" y="95"/>
                    <a:pt x="4" y="99"/>
                    <a:pt x="3" y="103"/>
                  </a:cubicBezTo>
                  <a:cubicBezTo>
                    <a:pt x="3" y="104"/>
                    <a:pt x="2" y="106"/>
                    <a:pt x="1" y="107"/>
                  </a:cubicBezTo>
                  <a:cubicBezTo>
                    <a:pt x="4" y="109"/>
                    <a:pt x="7" y="110"/>
                    <a:pt x="10" y="112"/>
                  </a:cubicBezTo>
                  <a:cubicBezTo>
                    <a:pt x="14" y="114"/>
                    <a:pt x="19" y="116"/>
                    <a:pt x="25" y="118"/>
                  </a:cubicBezTo>
                  <a:cubicBezTo>
                    <a:pt x="59" y="107"/>
                    <a:pt x="87" y="79"/>
                    <a:pt x="96" y="41"/>
                  </a:cubicBezTo>
                  <a:cubicBezTo>
                    <a:pt x="100" y="27"/>
                    <a:pt x="100" y="13"/>
                    <a:pt x="9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46">
              <a:extLst>
                <a:ext uri="{FF2B5EF4-FFF2-40B4-BE49-F238E27FC236}">
                  <a16:creationId xmlns:a16="http://schemas.microsoft.com/office/drawing/2014/main" id="{63EE886C-3369-FEC1-88EF-2A080215903D}"/>
                </a:ext>
              </a:extLst>
            </p:cNvPr>
            <p:cNvSpPr>
              <a:spLocks/>
            </p:cNvSpPr>
            <p:nvPr/>
          </p:nvSpPr>
          <p:spPr bwMode="auto">
            <a:xfrm>
              <a:off x="1936750" y="431801"/>
              <a:ext cx="185738" cy="230188"/>
            </a:xfrm>
            <a:custGeom>
              <a:avLst/>
              <a:gdLst/>
              <a:ahLst/>
              <a:cxnLst>
                <a:cxn ang="0">
                  <a:pos x="5" y="9"/>
                </a:cxn>
                <a:cxn ang="0">
                  <a:pos x="0" y="16"/>
                </a:cxn>
                <a:cxn ang="0">
                  <a:pos x="2" y="52"/>
                </a:cxn>
                <a:cxn ang="0">
                  <a:pos x="0" y="80"/>
                </a:cxn>
                <a:cxn ang="0">
                  <a:pos x="11" y="89"/>
                </a:cxn>
                <a:cxn ang="0">
                  <a:pos x="30" y="82"/>
                </a:cxn>
                <a:cxn ang="0">
                  <a:pos x="72" y="52"/>
                </a:cxn>
                <a:cxn ang="0">
                  <a:pos x="44" y="0"/>
                </a:cxn>
                <a:cxn ang="0">
                  <a:pos x="6" y="5"/>
                </a:cxn>
                <a:cxn ang="0">
                  <a:pos x="5" y="9"/>
                </a:cxn>
              </a:cxnLst>
              <a:rect l="0" t="0" r="r" b="b"/>
              <a:pathLst>
                <a:path w="72" h="89">
                  <a:moveTo>
                    <a:pt x="5" y="9"/>
                  </a:moveTo>
                  <a:cubicBezTo>
                    <a:pt x="5" y="12"/>
                    <a:pt x="3" y="14"/>
                    <a:pt x="0" y="16"/>
                  </a:cubicBezTo>
                  <a:cubicBezTo>
                    <a:pt x="2" y="27"/>
                    <a:pt x="3" y="39"/>
                    <a:pt x="2" y="52"/>
                  </a:cubicBezTo>
                  <a:cubicBezTo>
                    <a:pt x="2" y="61"/>
                    <a:pt x="1" y="71"/>
                    <a:pt x="0" y="80"/>
                  </a:cubicBezTo>
                  <a:cubicBezTo>
                    <a:pt x="5" y="81"/>
                    <a:pt x="9" y="85"/>
                    <a:pt x="11" y="89"/>
                  </a:cubicBezTo>
                  <a:cubicBezTo>
                    <a:pt x="17" y="87"/>
                    <a:pt x="24" y="85"/>
                    <a:pt x="30" y="82"/>
                  </a:cubicBezTo>
                  <a:cubicBezTo>
                    <a:pt x="45" y="75"/>
                    <a:pt x="59" y="65"/>
                    <a:pt x="72" y="52"/>
                  </a:cubicBezTo>
                  <a:cubicBezTo>
                    <a:pt x="68" y="33"/>
                    <a:pt x="58" y="15"/>
                    <a:pt x="44" y="0"/>
                  </a:cubicBezTo>
                  <a:cubicBezTo>
                    <a:pt x="31" y="1"/>
                    <a:pt x="18" y="2"/>
                    <a:pt x="6" y="5"/>
                  </a:cubicBezTo>
                  <a:cubicBezTo>
                    <a:pt x="6" y="6"/>
                    <a:pt x="6" y="8"/>
                    <a:pt x="5"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47">
              <a:extLst>
                <a:ext uri="{FF2B5EF4-FFF2-40B4-BE49-F238E27FC236}">
                  <a16:creationId xmlns:a16="http://schemas.microsoft.com/office/drawing/2014/main" id="{C4E9D3D7-3F42-D087-155A-86F6FB5D31AD}"/>
                </a:ext>
              </a:extLst>
            </p:cNvPr>
            <p:cNvSpPr>
              <a:spLocks/>
            </p:cNvSpPr>
            <p:nvPr/>
          </p:nvSpPr>
          <p:spPr bwMode="auto">
            <a:xfrm>
              <a:off x="1892300" y="350838"/>
              <a:ext cx="147638" cy="84138"/>
            </a:xfrm>
            <a:custGeom>
              <a:avLst/>
              <a:gdLst/>
              <a:ahLst/>
              <a:cxnLst>
                <a:cxn ang="0">
                  <a:pos x="14" y="27"/>
                </a:cxn>
                <a:cxn ang="0">
                  <a:pos x="22" y="32"/>
                </a:cxn>
                <a:cxn ang="0">
                  <a:pos x="57" y="27"/>
                </a:cxn>
                <a:cxn ang="0">
                  <a:pos x="9" y="2"/>
                </a:cxn>
                <a:cxn ang="0">
                  <a:pos x="0" y="0"/>
                </a:cxn>
                <a:cxn ang="0">
                  <a:pos x="12" y="26"/>
                </a:cxn>
                <a:cxn ang="0">
                  <a:pos x="14" y="27"/>
                </a:cxn>
              </a:cxnLst>
              <a:rect l="0" t="0" r="r" b="b"/>
              <a:pathLst>
                <a:path w="57" h="32">
                  <a:moveTo>
                    <a:pt x="14" y="27"/>
                  </a:moveTo>
                  <a:cubicBezTo>
                    <a:pt x="18" y="27"/>
                    <a:pt x="20" y="29"/>
                    <a:pt x="22" y="32"/>
                  </a:cubicBezTo>
                  <a:cubicBezTo>
                    <a:pt x="33" y="29"/>
                    <a:pt x="45" y="28"/>
                    <a:pt x="57" y="27"/>
                  </a:cubicBezTo>
                  <a:cubicBezTo>
                    <a:pt x="44" y="15"/>
                    <a:pt x="28" y="6"/>
                    <a:pt x="9" y="2"/>
                  </a:cubicBezTo>
                  <a:cubicBezTo>
                    <a:pt x="6" y="1"/>
                    <a:pt x="3" y="1"/>
                    <a:pt x="0" y="0"/>
                  </a:cubicBezTo>
                  <a:cubicBezTo>
                    <a:pt x="5" y="8"/>
                    <a:pt x="9" y="16"/>
                    <a:pt x="12" y="26"/>
                  </a:cubicBezTo>
                  <a:cubicBezTo>
                    <a:pt x="13" y="26"/>
                    <a:pt x="14" y="26"/>
                    <a:pt x="1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48">
              <a:extLst>
                <a:ext uri="{FF2B5EF4-FFF2-40B4-BE49-F238E27FC236}">
                  <a16:creationId xmlns:a16="http://schemas.microsoft.com/office/drawing/2014/main" id="{C1C998DD-11E5-0E0E-5501-79FA4A4E2746}"/>
                </a:ext>
              </a:extLst>
            </p:cNvPr>
            <p:cNvSpPr>
              <a:spLocks/>
            </p:cNvSpPr>
            <p:nvPr/>
          </p:nvSpPr>
          <p:spPr bwMode="auto">
            <a:xfrm>
              <a:off x="1720850" y="346076"/>
              <a:ext cx="192088" cy="180975"/>
            </a:xfrm>
            <a:custGeom>
              <a:avLst/>
              <a:gdLst/>
              <a:ahLst/>
              <a:cxnLst>
                <a:cxn ang="0">
                  <a:pos x="5" y="68"/>
                </a:cxn>
                <a:cxn ang="0">
                  <a:pos x="10" y="70"/>
                </a:cxn>
                <a:cxn ang="0">
                  <a:pos x="13" y="68"/>
                </a:cxn>
                <a:cxn ang="0">
                  <a:pos x="67" y="40"/>
                </a:cxn>
                <a:cxn ang="0">
                  <a:pos x="67" y="37"/>
                </a:cxn>
                <a:cxn ang="0">
                  <a:pos x="74" y="29"/>
                </a:cxn>
                <a:cxn ang="0">
                  <a:pos x="60" y="2"/>
                </a:cxn>
                <a:cxn ang="0">
                  <a:pos x="5" y="12"/>
                </a:cxn>
                <a:cxn ang="0">
                  <a:pos x="0" y="47"/>
                </a:cxn>
                <a:cxn ang="0">
                  <a:pos x="1" y="67"/>
                </a:cxn>
                <a:cxn ang="0">
                  <a:pos x="5" y="68"/>
                </a:cxn>
              </a:cxnLst>
              <a:rect l="0" t="0" r="r" b="b"/>
              <a:pathLst>
                <a:path w="74" h="70">
                  <a:moveTo>
                    <a:pt x="5" y="68"/>
                  </a:moveTo>
                  <a:cubicBezTo>
                    <a:pt x="7" y="68"/>
                    <a:pt x="9" y="69"/>
                    <a:pt x="10" y="70"/>
                  </a:cubicBezTo>
                  <a:cubicBezTo>
                    <a:pt x="11" y="70"/>
                    <a:pt x="12" y="69"/>
                    <a:pt x="13" y="68"/>
                  </a:cubicBezTo>
                  <a:cubicBezTo>
                    <a:pt x="29" y="56"/>
                    <a:pt x="48" y="47"/>
                    <a:pt x="67" y="40"/>
                  </a:cubicBezTo>
                  <a:cubicBezTo>
                    <a:pt x="67" y="39"/>
                    <a:pt x="67" y="38"/>
                    <a:pt x="67" y="37"/>
                  </a:cubicBezTo>
                  <a:cubicBezTo>
                    <a:pt x="68" y="33"/>
                    <a:pt x="71" y="30"/>
                    <a:pt x="74" y="29"/>
                  </a:cubicBezTo>
                  <a:cubicBezTo>
                    <a:pt x="70" y="18"/>
                    <a:pt x="66" y="9"/>
                    <a:pt x="60" y="2"/>
                  </a:cubicBezTo>
                  <a:cubicBezTo>
                    <a:pt x="41" y="0"/>
                    <a:pt x="22" y="4"/>
                    <a:pt x="5" y="12"/>
                  </a:cubicBezTo>
                  <a:cubicBezTo>
                    <a:pt x="2" y="23"/>
                    <a:pt x="1" y="34"/>
                    <a:pt x="0" y="47"/>
                  </a:cubicBezTo>
                  <a:cubicBezTo>
                    <a:pt x="0" y="53"/>
                    <a:pt x="0" y="60"/>
                    <a:pt x="1" y="67"/>
                  </a:cubicBezTo>
                  <a:cubicBezTo>
                    <a:pt x="2" y="67"/>
                    <a:pt x="3" y="67"/>
                    <a:pt x="5"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49">
              <a:extLst>
                <a:ext uri="{FF2B5EF4-FFF2-40B4-BE49-F238E27FC236}">
                  <a16:creationId xmlns:a16="http://schemas.microsoft.com/office/drawing/2014/main" id="{3B85B51F-DD61-6B32-1CA9-C175608A470F}"/>
                </a:ext>
              </a:extLst>
            </p:cNvPr>
            <p:cNvSpPr>
              <a:spLocks/>
            </p:cNvSpPr>
            <p:nvPr/>
          </p:nvSpPr>
          <p:spPr bwMode="auto">
            <a:xfrm>
              <a:off x="1584325" y="382588"/>
              <a:ext cx="136525" cy="249238"/>
            </a:xfrm>
            <a:custGeom>
              <a:avLst/>
              <a:gdLst/>
              <a:ahLst/>
              <a:cxnLst>
                <a:cxn ang="0">
                  <a:pos x="22" y="96"/>
                </a:cxn>
                <a:cxn ang="0">
                  <a:pos x="27" y="95"/>
                </a:cxn>
                <a:cxn ang="0">
                  <a:pos x="41" y="77"/>
                </a:cxn>
                <a:cxn ang="0">
                  <a:pos x="39" y="65"/>
                </a:cxn>
                <a:cxn ang="0">
                  <a:pos x="49" y="54"/>
                </a:cxn>
                <a:cxn ang="0">
                  <a:pos x="49" y="32"/>
                </a:cxn>
                <a:cxn ang="0">
                  <a:pos x="53" y="0"/>
                </a:cxn>
                <a:cxn ang="0">
                  <a:pos x="1" y="69"/>
                </a:cxn>
                <a:cxn ang="0">
                  <a:pos x="0" y="73"/>
                </a:cxn>
                <a:cxn ang="0">
                  <a:pos x="22" y="96"/>
                </a:cxn>
              </a:cxnLst>
              <a:rect l="0" t="0" r="r" b="b"/>
              <a:pathLst>
                <a:path w="53" h="96">
                  <a:moveTo>
                    <a:pt x="22" y="96"/>
                  </a:moveTo>
                  <a:cubicBezTo>
                    <a:pt x="23" y="95"/>
                    <a:pt x="25" y="95"/>
                    <a:pt x="27" y="95"/>
                  </a:cubicBezTo>
                  <a:cubicBezTo>
                    <a:pt x="31" y="89"/>
                    <a:pt x="36" y="83"/>
                    <a:pt x="41" y="77"/>
                  </a:cubicBezTo>
                  <a:cubicBezTo>
                    <a:pt x="38" y="74"/>
                    <a:pt x="38" y="70"/>
                    <a:pt x="39" y="65"/>
                  </a:cubicBezTo>
                  <a:cubicBezTo>
                    <a:pt x="40" y="60"/>
                    <a:pt x="44" y="55"/>
                    <a:pt x="49" y="54"/>
                  </a:cubicBezTo>
                  <a:cubicBezTo>
                    <a:pt x="49" y="47"/>
                    <a:pt x="49" y="39"/>
                    <a:pt x="49" y="32"/>
                  </a:cubicBezTo>
                  <a:cubicBezTo>
                    <a:pt x="49" y="21"/>
                    <a:pt x="51" y="11"/>
                    <a:pt x="53" y="0"/>
                  </a:cubicBezTo>
                  <a:cubicBezTo>
                    <a:pt x="28" y="14"/>
                    <a:pt x="8" y="39"/>
                    <a:pt x="1" y="69"/>
                  </a:cubicBezTo>
                  <a:cubicBezTo>
                    <a:pt x="1" y="70"/>
                    <a:pt x="0" y="72"/>
                    <a:pt x="0" y="73"/>
                  </a:cubicBezTo>
                  <a:cubicBezTo>
                    <a:pt x="5" y="82"/>
                    <a:pt x="13" y="90"/>
                    <a:pt x="22" y="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2" name="Oval 19">
            <a:extLst>
              <a:ext uri="{FF2B5EF4-FFF2-40B4-BE49-F238E27FC236}">
                <a16:creationId xmlns:a16="http://schemas.microsoft.com/office/drawing/2014/main" id="{5A96CF05-C192-E03F-40C9-C486A99F837B}"/>
              </a:ext>
            </a:extLst>
          </p:cNvPr>
          <p:cNvSpPr/>
          <p:nvPr/>
        </p:nvSpPr>
        <p:spPr>
          <a:xfrm>
            <a:off x="7217405" y="5462172"/>
            <a:ext cx="634482" cy="6344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24">
            <a:extLst>
              <a:ext uri="{FF2B5EF4-FFF2-40B4-BE49-F238E27FC236}">
                <a16:creationId xmlns:a16="http://schemas.microsoft.com/office/drawing/2014/main" id="{B9CD3CD4-946D-DECE-4D05-F4BAA696E87E}"/>
              </a:ext>
            </a:extLst>
          </p:cNvPr>
          <p:cNvSpPr txBox="1"/>
          <p:nvPr/>
        </p:nvSpPr>
        <p:spPr>
          <a:xfrm flipH="1">
            <a:off x="8066485" y="5491009"/>
            <a:ext cx="2055371" cy="369332"/>
          </a:xfrm>
          <a:prstGeom prst="rect">
            <a:avLst/>
          </a:prstGeom>
          <a:noFill/>
        </p:spPr>
        <p:txBody>
          <a:bodyPr wrap="none" rtlCol="0">
            <a:spAutoFit/>
          </a:bodyPr>
          <a:lstStyle/>
          <a:p>
            <a:r>
              <a:rPr lang="en-US" b="1">
                <a:solidFill>
                  <a:schemeClr val="accent1"/>
                </a:solidFill>
                <a:latin typeface="+mj-lt"/>
                <a:ea typeface="Open Sans" panose="020B0606030504020204" pitchFamily="34" charset="0"/>
                <a:cs typeface="Open Sans" panose="020B0606030504020204" pitchFamily="34" charset="0"/>
              </a:rPr>
              <a:t>Market Analysis</a:t>
            </a:r>
          </a:p>
        </p:txBody>
      </p:sp>
      <p:sp>
        <p:nvSpPr>
          <p:cNvPr id="74" name="TextBox 35">
            <a:extLst>
              <a:ext uri="{FF2B5EF4-FFF2-40B4-BE49-F238E27FC236}">
                <a16:creationId xmlns:a16="http://schemas.microsoft.com/office/drawing/2014/main" id="{81377AC8-118F-34B9-DCD5-1128399E0DD5}"/>
              </a:ext>
            </a:extLst>
          </p:cNvPr>
          <p:cNvSpPr txBox="1"/>
          <p:nvPr/>
        </p:nvSpPr>
        <p:spPr>
          <a:xfrm flipH="1">
            <a:off x="8066485" y="5790818"/>
            <a:ext cx="1386918" cy="246221"/>
          </a:xfrm>
          <a:prstGeom prst="rect">
            <a:avLst/>
          </a:prstGeom>
          <a:noFill/>
        </p:spPr>
        <p:txBody>
          <a:bodyPr wrap="none" rtlCol="0">
            <a:spAutoFit/>
          </a:bodyPr>
          <a:lstStyle/>
          <a:p>
            <a:r>
              <a:rPr lang="en-US" sz="1000">
                <a:solidFill>
                  <a:schemeClr val="tx1">
                    <a:lumMod val="65000"/>
                    <a:lumOff val="35000"/>
                    <a:alpha val="70000"/>
                  </a:schemeClr>
                </a:solidFill>
                <a:latin typeface="+mj-ea"/>
                <a:ea typeface="+mj-ea"/>
                <a:cs typeface="Open Sans" panose="020B0606030504020204" pitchFamily="34" charset="0"/>
              </a:rPr>
              <a:t>Investor Promotion</a:t>
            </a:r>
            <a:endParaRPr lang="en-US" sz="1000" dirty="0">
              <a:solidFill>
                <a:schemeClr val="tx1">
                  <a:lumMod val="65000"/>
                  <a:lumOff val="35000"/>
                  <a:alpha val="70000"/>
                </a:schemeClr>
              </a:solidFill>
              <a:latin typeface="+mj-ea"/>
              <a:ea typeface="+mj-ea"/>
              <a:cs typeface="Open Sans" panose="020B0606030504020204" pitchFamily="34" charset="0"/>
            </a:endParaRPr>
          </a:p>
        </p:txBody>
      </p:sp>
      <p:grpSp>
        <p:nvGrpSpPr>
          <p:cNvPr id="75" name="Group 223">
            <a:extLst>
              <a:ext uri="{FF2B5EF4-FFF2-40B4-BE49-F238E27FC236}">
                <a16:creationId xmlns:a16="http://schemas.microsoft.com/office/drawing/2014/main" id="{EF4C6D34-AC3F-A4B0-82CD-8BF9788FAC6B}"/>
              </a:ext>
            </a:extLst>
          </p:cNvPr>
          <p:cNvGrpSpPr/>
          <p:nvPr/>
        </p:nvGrpSpPr>
        <p:grpSpPr>
          <a:xfrm>
            <a:off x="7409950" y="5588292"/>
            <a:ext cx="296863" cy="296862"/>
            <a:chOff x="3233738" y="2541588"/>
            <a:chExt cx="296863" cy="296862"/>
          </a:xfrm>
          <a:solidFill>
            <a:srgbClr val="FFFFFF"/>
          </a:solidFill>
        </p:grpSpPr>
        <p:sp>
          <p:nvSpPr>
            <p:cNvPr id="76" name="Oval 116">
              <a:extLst>
                <a:ext uri="{FF2B5EF4-FFF2-40B4-BE49-F238E27FC236}">
                  <a16:creationId xmlns:a16="http://schemas.microsoft.com/office/drawing/2014/main" id="{FC81F0C4-CAFB-3FEC-91D6-8A1F8027FABF}"/>
                </a:ext>
              </a:extLst>
            </p:cNvPr>
            <p:cNvSpPr>
              <a:spLocks noChangeArrowheads="1"/>
            </p:cNvSpPr>
            <p:nvPr/>
          </p:nvSpPr>
          <p:spPr bwMode="auto">
            <a:xfrm>
              <a:off x="3233738" y="2759075"/>
              <a:ext cx="79375" cy="7937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117">
              <a:extLst>
                <a:ext uri="{FF2B5EF4-FFF2-40B4-BE49-F238E27FC236}">
                  <a16:creationId xmlns:a16="http://schemas.microsoft.com/office/drawing/2014/main" id="{48882166-FEFE-8CC9-89BA-676F7B5559BE}"/>
                </a:ext>
              </a:extLst>
            </p:cNvPr>
            <p:cNvSpPr>
              <a:spLocks/>
            </p:cNvSpPr>
            <p:nvPr/>
          </p:nvSpPr>
          <p:spPr bwMode="auto">
            <a:xfrm>
              <a:off x="3236913" y="2644775"/>
              <a:ext cx="193675" cy="192088"/>
            </a:xfrm>
            <a:custGeom>
              <a:avLst/>
              <a:gdLst/>
              <a:ahLst/>
              <a:cxnLst>
                <a:cxn ang="0">
                  <a:pos x="0" y="0"/>
                </a:cxn>
                <a:cxn ang="0">
                  <a:pos x="0" y="20"/>
                </a:cxn>
                <a:cxn ang="0">
                  <a:pos x="39" y="37"/>
                </a:cxn>
                <a:cxn ang="0">
                  <a:pos x="55" y="75"/>
                </a:cxn>
                <a:cxn ang="0">
                  <a:pos x="76" y="75"/>
                </a:cxn>
                <a:cxn ang="0">
                  <a:pos x="0" y="0"/>
                </a:cxn>
              </a:cxnLst>
              <a:rect l="0" t="0" r="r" b="b"/>
              <a:pathLst>
                <a:path w="76" h="75">
                  <a:moveTo>
                    <a:pt x="0" y="0"/>
                  </a:moveTo>
                  <a:cubicBezTo>
                    <a:pt x="0" y="20"/>
                    <a:pt x="0" y="20"/>
                    <a:pt x="0" y="20"/>
                  </a:cubicBezTo>
                  <a:cubicBezTo>
                    <a:pt x="15" y="20"/>
                    <a:pt x="29" y="26"/>
                    <a:pt x="39" y="37"/>
                  </a:cubicBezTo>
                  <a:cubicBezTo>
                    <a:pt x="49" y="47"/>
                    <a:pt x="55" y="61"/>
                    <a:pt x="55" y="75"/>
                  </a:cubicBezTo>
                  <a:cubicBezTo>
                    <a:pt x="76" y="75"/>
                    <a:pt x="76" y="75"/>
                    <a:pt x="76" y="75"/>
                  </a:cubicBezTo>
                  <a:cubicBezTo>
                    <a:pt x="75" y="34"/>
                    <a:pt x="42"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18">
              <a:extLst>
                <a:ext uri="{FF2B5EF4-FFF2-40B4-BE49-F238E27FC236}">
                  <a16:creationId xmlns:a16="http://schemas.microsoft.com/office/drawing/2014/main" id="{AE9FE20C-6570-3919-48D0-8C19D5277DE0}"/>
                </a:ext>
              </a:extLst>
            </p:cNvPr>
            <p:cNvSpPr>
              <a:spLocks/>
            </p:cNvSpPr>
            <p:nvPr/>
          </p:nvSpPr>
          <p:spPr bwMode="auto">
            <a:xfrm>
              <a:off x="3236913" y="2541588"/>
              <a:ext cx="293688" cy="295275"/>
            </a:xfrm>
            <a:custGeom>
              <a:avLst/>
              <a:gdLst/>
              <a:ahLst/>
              <a:cxnLst>
                <a:cxn ang="0">
                  <a:pos x="0" y="0"/>
                </a:cxn>
                <a:cxn ang="0">
                  <a:pos x="0" y="20"/>
                </a:cxn>
                <a:cxn ang="0">
                  <a:pos x="95" y="115"/>
                </a:cxn>
                <a:cxn ang="0">
                  <a:pos x="115" y="115"/>
                </a:cxn>
                <a:cxn ang="0">
                  <a:pos x="0" y="0"/>
                </a:cxn>
              </a:cxnLst>
              <a:rect l="0" t="0" r="r" b="b"/>
              <a:pathLst>
                <a:path w="115" h="115">
                  <a:moveTo>
                    <a:pt x="0" y="0"/>
                  </a:moveTo>
                  <a:cubicBezTo>
                    <a:pt x="0" y="20"/>
                    <a:pt x="0" y="20"/>
                    <a:pt x="0" y="20"/>
                  </a:cubicBezTo>
                  <a:cubicBezTo>
                    <a:pt x="52" y="21"/>
                    <a:pt x="94" y="63"/>
                    <a:pt x="95" y="115"/>
                  </a:cubicBezTo>
                  <a:cubicBezTo>
                    <a:pt x="115" y="115"/>
                    <a:pt x="115" y="115"/>
                    <a:pt x="115" y="115"/>
                  </a:cubicBezTo>
                  <a:cubicBezTo>
                    <a:pt x="115" y="52"/>
                    <a:pt x="64"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9" name="Oval 18">
            <a:extLst>
              <a:ext uri="{FF2B5EF4-FFF2-40B4-BE49-F238E27FC236}">
                <a16:creationId xmlns:a16="http://schemas.microsoft.com/office/drawing/2014/main" id="{649FA72F-4BE0-23B1-BD4F-DF855528560F}"/>
              </a:ext>
            </a:extLst>
          </p:cNvPr>
          <p:cNvSpPr/>
          <p:nvPr/>
        </p:nvSpPr>
        <p:spPr>
          <a:xfrm>
            <a:off x="7217405" y="4175335"/>
            <a:ext cx="634482" cy="6344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23">
            <a:extLst>
              <a:ext uri="{FF2B5EF4-FFF2-40B4-BE49-F238E27FC236}">
                <a16:creationId xmlns:a16="http://schemas.microsoft.com/office/drawing/2014/main" id="{E140E390-B891-4105-9CC5-195A4D364F35}"/>
              </a:ext>
            </a:extLst>
          </p:cNvPr>
          <p:cNvSpPr txBox="1"/>
          <p:nvPr/>
        </p:nvSpPr>
        <p:spPr>
          <a:xfrm flipH="1">
            <a:off x="8066485" y="4206625"/>
            <a:ext cx="2646878" cy="369332"/>
          </a:xfrm>
          <a:prstGeom prst="rect">
            <a:avLst/>
          </a:prstGeom>
          <a:noFill/>
        </p:spPr>
        <p:txBody>
          <a:bodyPr wrap="none" rtlCol="0">
            <a:spAutoFit/>
          </a:bodyPr>
          <a:lstStyle/>
          <a:p>
            <a:r>
              <a:rPr lang="en-US" b="1">
                <a:solidFill>
                  <a:schemeClr val="accent1"/>
                </a:solidFill>
                <a:latin typeface="+mj-lt"/>
                <a:ea typeface="Open Sans" panose="020B0606030504020204" pitchFamily="34" charset="0"/>
                <a:cs typeface="Open Sans" panose="020B0606030504020204" pitchFamily="34" charset="0"/>
              </a:rPr>
              <a:t>Solution Introduction</a:t>
            </a:r>
            <a:endParaRPr lang="en-US" b="1" dirty="0">
              <a:solidFill>
                <a:schemeClr val="accent1"/>
              </a:solidFill>
              <a:latin typeface="+mj-lt"/>
              <a:ea typeface="Open Sans" panose="020B0606030504020204" pitchFamily="34" charset="0"/>
              <a:cs typeface="Open Sans" panose="020B0606030504020204" pitchFamily="34" charset="0"/>
            </a:endParaRPr>
          </a:p>
        </p:txBody>
      </p:sp>
      <p:sp>
        <p:nvSpPr>
          <p:cNvPr id="81" name="TextBox 34">
            <a:extLst>
              <a:ext uri="{FF2B5EF4-FFF2-40B4-BE49-F238E27FC236}">
                <a16:creationId xmlns:a16="http://schemas.microsoft.com/office/drawing/2014/main" id="{E7203599-305C-B84E-E19A-EF12B70C0B2A}"/>
              </a:ext>
            </a:extLst>
          </p:cNvPr>
          <p:cNvSpPr txBox="1"/>
          <p:nvPr/>
        </p:nvSpPr>
        <p:spPr>
          <a:xfrm flipH="1">
            <a:off x="8066485" y="4501529"/>
            <a:ext cx="1386918" cy="246221"/>
          </a:xfrm>
          <a:prstGeom prst="rect">
            <a:avLst/>
          </a:prstGeom>
          <a:noFill/>
        </p:spPr>
        <p:txBody>
          <a:bodyPr wrap="none" rtlCol="0">
            <a:spAutoFit/>
          </a:bodyPr>
          <a:lstStyle/>
          <a:p>
            <a:r>
              <a:rPr lang="en-US" sz="1000">
                <a:solidFill>
                  <a:schemeClr val="tx1">
                    <a:lumMod val="65000"/>
                    <a:lumOff val="35000"/>
                    <a:alpha val="70000"/>
                  </a:schemeClr>
                </a:solidFill>
                <a:latin typeface="+mj-ea"/>
                <a:ea typeface="+mj-ea"/>
                <a:cs typeface="Open Sans" panose="020B0606030504020204" pitchFamily="34" charset="0"/>
              </a:rPr>
              <a:t>Investor Promotion</a:t>
            </a:r>
            <a:endParaRPr lang="en-US" sz="1000" dirty="0">
              <a:solidFill>
                <a:schemeClr val="tx1">
                  <a:lumMod val="65000"/>
                  <a:lumOff val="35000"/>
                  <a:alpha val="70000"/>
                </a:schemeClr>
              </a:solidFill>
              <a:latin typeface="+mj-ea"/>
              <a:ea typeface="+mj-ea"/>
              <a:cs typeface="Open Sans" panose="020B0606030504020204" pitchFamily="34" charset="0"/>
            </a:endParaRPr>
          </a:p>
        </p:txBody>
      </p:sp>
      <p:grpSp>
        <p:nvGrpSpPr>
          <p:cNvPr id="82" name="Group 227">
            <a:extLst>
              <a:ext uri="{FF2B5EF4-FFF2-40B4-BE49-F238E27FC236}">
                <a16:creationId xmlns:a16="http://schemas.microsoft.com/office/drawing/2014/main" id="{CA3F47EF-D186-4CFD-E6DC-ED042ECD7EE8}"/>
              </a:ext>
            </a:extLst>
          </p:cNvPr>
          <p:cNvGrpSpPr/>
          <p:nvPr/>
        </p:nvGrpSpPr>
        <p:grpSpPr>
          <a:xfrm>
            <a:off x="7365929" y="4314654"/>
            <a:ext cx="296863" cy="271463"/>
            <a:chOff x="2046288" y="3759200"/>
            <a:chExt cx="296863" cy="271463"/>
          </a:xfrm>
          <a:solidFill>
            <a:srgbClr val="FFFFFF"/>
          </a:solidFill>
        </p:grpSpPr>
        <p:sp>
          <p:nvSpPr>
            <p:cNvPr id="83" name="Rectangle 160">
              <a:extLst>
                <a:ext uri="{FF2B5EF4-FFF2-40B4-BE49-F238E27FC236}">
                  <a16:creationId xmlns:a16="http://schemas.microsoft.com/office/drawing/2014/main" id="{E00CDF8E-FC68-770E-DDB5-0A9B987DDCE0}"/>
                </a:ext>
              </a:extLst>
            </p:cNvPr>
            <p:cNvSpPr>
              <a:spLocks noChangeArrowheads="1"/>
            </p:cNvSpPr>
            <p:nvPr/>
          </p:nvSpPr>
          <p:spPr bwMode="auto">
            <a:xfrm>
              <a:off x="2065338" y="3973513"/>
              <a:ext cx="55563" cy="571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161">
              <a:extLst>
                <a:ext uri="{FF2B5EF4-FFF2-40B4-BE49-F238E27FC236}">
                  <a16:creationId xmlns:a16="http://schemas.microsoft.com/office/drawing/2014/main" id="{A8A82D17-24C2-FC3D-8C51-B608552E6E1C}"/>
                </a:ext>
              </a:extLst>
            </p:cNvPr>
            <p:cNvSpPr>
              <a:spLocks noChangeArrowheads="1"/>
            </p:cNvSpPr>
            <p:nvPr/>
          </p:nvSpPr>
          <p:spPr bwMode="auto">
            <a:xfrm>
              <a:off x="2139950" y="3935413"/>
              <a:ext cx="55563" cy="952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162">
              <a:extLst>
                <a:ext uri="{FF2B5EF4-FFF2-40B4-BE49-F238E27FC236}">
                  <a16:creationId xmlns:a16="http://schemas.microsoft.com/office/drawing/2014/main" id="{139D55FE-798C-EB7D-41C4-66E510290F23}"/>
                </a:ext>
              </a:extLst>
            </p:cNvPr>
            <p:cNvSpPr>
              <a:spLocks noChangeArrowheads="1"/>
            </p:cNvSpPr>
            <p:nvPr/>
          </p:nvSpPr>
          <p:spPr bwMode="auto">
            <a:xfrm>
              <a:off x="2212975" y="3898900"/>
              <a:ext cx="57150" cy="1317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163">
              <a:extLst>
                <a:ext uri="{FF2B5EF4-FFF2-40B4-BE49-F238E27FC236}">
                  <a16:creationId xmlns:a16="http://schemas.microsoft.com/office/drawing/2014/main" id="{A550FBCD-3C4A-F5F9-F506-63D6B7210680}"/>
                </a:ext>
              </a:extLst>
            </p:cNvPr>
            <p:cNvSpPr>
              <a:spLocks noChangeArrowheads="1"/>
            </p:cNvSpPr>
            <p:nvPr/>
          </p:nvSpPr>
          <p:spPr bwMode="auto">
            <a:xfrm>
              <a:off x="2287588" y="3860800"/>
              <a:ext cx="55563" cy="1698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64">
              <a:extLst>
                <a:ext uri="{FF2B5EF4-FFF2-40B4-BE49-F238E27FC236}">
                  <a16:creationId xmlns:a16="http://schemas.microsoft.com/office/drawing/2014/main" id="{B9F81D21-4DDF-BDC3-C651-EF67F810D18B}"/>
                </a:ext>
              </a:extLst>
            </p:cNvPr>
            <p:cNvSpPr>
              <a:spLocks/>
            </p:cNvSpPr>
            <p:nvPr/>
          </p:nvSpPr>
          <p:spPr bwMode="auto">
            <a:xfrm>
              <a:off x="2046288" y="3759200"/>
              <a:ext cx="296863" cy="176213"/>
            </a:xfrm>
            <a:custGeom>
              <a:avLst/>
              <a:gdLst/>
              <a:ahLst/>
              <a:cxnLst>
                <a:cxn ang="0">
                  <a:pos x="162" y="25"/>
                </a:cxn>
                <a:cxn ang="0">
                  <a:pos x="126" y="25"/>
                </a:cxn>
                <a:cxn ang="0">
                  <a:pos x="81" y="59"/>
                </a:cxn>
                <a:cxn ang="0">
                  <a:pos x="59" y="48"/>
                </a:cxn>
                <a:cxn ang="0">
                  <a:pos x="0" y="96"/>
                </a:cxn>
                <a:cxn ang="0">
                  <a:pos x="0" y="111"/>
                </a:cxn>
                <a:cxn ang="0">
                  <a:pos x="60" y="62"/>
                </a:cxn>
                <a:cxn ang="0">
                  <a:pos x="83" y="74"/>
                </a:cxn>
                <a:cxn ang="0">
                  <a:pos x="131" y="37"/>
                </a:cxn>
                <a:cxn ang="0">
                  <a:pos x="166" y="37"/>
                </a:cxn>
                <a:cxn ang="0">
                  <a:pos x="187" y="16"/>
                </a:cxn>
                <a:cxn ang="0">
                  <a:pos x="187" y="0"/>
                </a:cxn>
                <a:cxn ang="0">
                  <a:pos x="162" y="25"/>
                </a:cxn>
              </a:cxnLst>
              <a:rect l="0" t="0" r="r" b="b"/>
              <a:pathLst>
                <a:path w="187" h="111">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91" name="直接连接符 90">
            <a:extLst>
              <a:ext uri="{FF2B5EF4-FFF2-40B4-BE49-F238E27FC236}">
                <a16:creationId xmlns:a16="http://schemas.microsoft.com/office/drawing/2014/main" id="{EF9E64A1-32B2-01D5-F6E1-41D602E03D50}"/>
              </a:ext>
            </a:extLst>
          </p:cNvPr>
          <p:cNvCxnSpPr>
            <a:cxnSpLocks/>
          </p:cNvCxnSpPr>
          <p:nvPr/>
        </p:nvCxnSpPr>
        <p:spPr>
          <a:xfrm>
            <a:off x="6096000" y="1251080"/>
            <a:ext cx="0" cy="5065486"/>
          </a:xfrm>
          <a:prstGeom prst="line">
            <a:avLst/>
          </a:prstGeom>
          <a:ln>
            <a:gradFill>
              <a:gsLst>
                <a:gs pos="0">
                  <a:schemeClr val="accent1">
                    <a:lumMod val="60000"/>
                    <a:lumOff val="40000"/>
                    <a:alpha val="0"/>
                  </a:schemeClr>
                </a:gs>
                <a:gs pos="38000">
                  <a:schemeClr val="accent1"/>
                </a:gs>
                <a:gs pos="100000">
                  <a:schemeClr val="accent2">
                    <a:alpha val="0"/>
                  </a:schemeClr>
                </a:gs>
              </a:gsLst>
              <a:lin ang="5400000" scaled="1"/>
            </a:gradFill>
          </a:ln>
        </p:spPr>
        <p:style>
          <a:lnRef idx="2">
            <a:schemeClr val="accent1"/>
          </a:lnRef>
          <a:fillRef idx="0">
            <a:schemeClr val="accent1"/>
          </a:fillRef>
          <a:effectRef idx="1">
            <a:schemeClr val="accent1"/>
          </a:effectRef>
          <a:fontRef idx="minor">
            <a:schemeClr val="tx1"/>
          </a:fontRef>
        </p:style>
      </p:cxnSp>
      <p:pic>
        <p:nvPicPr>
          <p:cNvPr id="103" name="图片 102" descr="an airplane is flying in front of a tall building">
            <a:extLst>
              <a:ext uri="{FF2B5EF4-FFF2-40B4-BE49-F238E27FC236}">
                <a16:creationId xmlns:a16="http://schemas.microsoft.com/office/drawing/2014/main" id="{B322F82E-6147-7645-22F4-0AC9B48AC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0" t="35299" r="892" b="11102"/>
          <a:stretch>
            <a:fillRect/>
          </a:stretch>
        </p:blipFill>
        <p:spPr bwMode="auto">
          <a:xfrm>
            <a:off x="754743" y="1945900"/>
            <a:ext cx="4509296" cy="3675847"/>
          </a:xfrm>
          <a:custGeom>
            <a:avLst/>
            <a:gdLst>
              <a:gd name="connsiteX0" fmla="*/ 206289 w 4509296"/>
              <a:gd name="connsiteY0" fmla="*/ 0 h 3675847"/>
              <a:gd name="connsiteX1" fmla="*/ 4303007 w 4509296"/>
              <a:gd name="connsiteY1" fmla="*/ 0 h 3675847"/>
              <a:gd name="connsiteX2" fmla="*/ 4509296 w 4509296"/>
              <a:gd name="connsiteY2" fmla="*/ 206289 h 3675847"/>
              <a:gd name="connsiteX3" fmla="*/ 4509296 w 4509296"/>
              <a:gd name="connsiteY3" fmla="*/ 3469558 h 3675847"/>
              <a:gd name="connsiteX4" fmla="*/ 4303007 w 4509296"/>
              <a:gd name="connsiteY4" fmla="*/ 3675847 h 3675847"/>
              <a:gd name="connsiteX5" fmla="*/ 206289 w 4509296"/>
              <a:gd name="connsiteY5" fmla="*/ 3675847 h 3675847"/>
              <a:gd name="connsiteX6" fmla="*/ 0 w 4509296"/>
              <a:gd name="connsiteY6" fmla="*/ 3469558 h 3675847"/>
              <a:gd name="connsiteX7" fmla="*/ 0 w 4509296"/>
              <a:gd name="connsiteY7" fmla="*/ 206289 h 3675847"/>
              <a:gd name="connsiteX8" fmla="*/ 206289 w 4509296"/>
              <a:gd name="connsiteY8" fmla="*/ 0 h 3675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96" h="3675847">
                <a:moveTo>
                  <a:pt x="206289" y="0"/>
                </a:moveTo>
                <a:lnTo>
                  <a:pt x="4303007" y="0"/>
                </a:lnTo>
                <a:cubicBezTo>
                  <a:pt x="4416937" y="0"/>
                  <a:pt x="4509296" y="92359"/>
                  <a:pt x="4509296" y="206289"/>
                </a:cubicBezTo>
                <a:lnTo>
                  <a:pt x="4509296" y="3469558"/>
                </a:lnTo>
                <a:cubicBezTo>
                  <a:pt x="4509296" y="3583488"/>
                  <a:pt x="4416937" y="3675847"/>
                  <a:pt x="4303007" y="3675847"/>
                </a:cubicBezTo>
                <a:lnTo>
                  <a:pt x="206289" y="3675847"/>
                </a:lnTo>
                <a:cubicBezTo>
                  <a:pt x="92359" y="3675847"/>
                  <a:pt x="0" y="3583488"/>
                  <a:pt x="0" y="3469558"/>
                </a:cubicBezTo>
                <a:lnTo>
                  <a:pt x="0" y="206289"/>
                </a:lnTo>
                <a:cubicBezTo>
                  <a:pt x="0" y="92359"/>
                  <a:pt x="92359" y="0"/>
                  <a:pt x="206289" y="0"/>
                </a:cubicBezTo>
                <a:close/>
              </a:path>
            </a:pathLst>
          </a:custGeom>
          <a:noFill/>
          <a:extLst>
            <a:ext uri="{909E8E84-426E-40DD-AFC4-6F175D3DCCD1}">
              <a14:hiddenFill xmlns:a14="http://schemas.microsoft.com/office/drawing/2010/main">
                <a:solidFill>
                  <a:srgbClr val="FFFFFF"/>
                </a:solidFill>
              </a14:hiddenFill>
            </a:ext>
          </a:extLst>
        </p:spPr>
      </p:pic>
      <p:sp>
        <p:nvSpPr>
          <p:cNvPr id="89" name="TextBox 16">
            <a:extLst>
              <a:ext uri="{FF2B5EF4-FFF2-40B4-BE49-F238E27FC236}">
                <a16:creationId xmlns:a16="http://schemas.microsoft.com/office/drawing/2014/main" id="{9178840A-07E0-6D1B-A004-F3DA106B9B5A}"/>
              </a:ext>
            </a:extLst>
          </p:cNvPr>
          <p:cNvSpPr txBox="1"/>
          <p:nvPr/>
        </p:nvSpPr>
        <p:spPr>
          <a:xfrm>
            <a:off x="997765" y="3368325"/>
            <a:ext cx="4023252" cy="830997"/>
          </a:xfrm>
          <a:prstGeom prst="rect">
            <a:avLst/>
          </a:prstGeom>
          <a:noFill/>
        </p:spPr>
        <p:txBody>
          <a:bodyPr wrap="square" rtlCol="0">
            <a:spAutoFit/>
          </a:bodyPr>
          <a:lstStyle/>
          <a:p>
            <a:pPr algn="ctr"/>
            <a:r>
              <a:rPr lang="en-US" sz="4800" b="1" dirty="0">
                <a:solidFill>
                  <a:schemeClr val="bg1"/>
                </a:solidFill>
                <a:latin typeface="+mj-lt"/>
                <a:cs typeface="Poppins" panose="02000000000000000000" pitchFamily="2" charset="0"/>
              </a:rPr>
              <a:t>CONTENTS</a:t>
            </a:r>
            <a:endParaRPr lang="en-US" sz="6000" b="1" dirty="0">
              <a:solidFill>
                <a:schemeClr val="bg1"/>
              </a:solidFill>
              <a:latin typeface="+mj-lt"/>
              <a:cs typeface="Poppins" panose="02000000000000000000" pitchFamily="2" charset="0"/>
            </a:endParaRPr>
          </a:p>
        </p:txBody>
      </p:sp>
    </p:spTree>
    <p:extLst>
      <p:ext uri="{BB962C8B-B14F-4D97-AF65-F5344CB8AC3E}">
        <p14:creationId xmlns:p14="http://schemas.microsoft.com/office/powerpoint/2010/main" val="183801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2" name="任意多边形: 形状 4151">
            <a:extLst>
              <a:ext uri="{FF2B5EF4-FFF2-40B4-BE49-F238E27FC236}">
                <a16:creationId xmlns:a16="http://schemas.microsoft.com/office/drawing/2014/main" id="{F4C3C2CB-52AA-927C-C946-9B3BB393389E}"/>
              </a:ext>
            </a:extLst>
          </p:cNvPr>
          <p:cNvSpPr/>
          <p:nvPr/>
        </p:nvSpPr>
        <p:spPr>
          <a:xfrm>
            <a:off x="8110290" y="8"/>
            <a:ext cx="4081711" cy="6857992"/>
          </a:xfrm>
          <a:custGeom>
            <a:avLst/>
            <a:gdLst>
              <a:gd name="connsiteX0" fmla="*/ 3136874 w 4081711"/>
              <a:gd name="connsiteY0" fmla="*/ 5253414 h 6857992"/>
              <a:gd name="connsiteX1" fmla="*/ 3136875 w 4081711"/>
              <a:gd name="connsiteY1" fmla="*/ 5253414 h 6857992"/>
              <a:gd name="connsiteX2" fmla="*/ 4081711 w 4081711"/>
              <a:gd name="connsiteY2" fmla="*/ 5253414 h 6857992"/>
              <a:gd name="connsiteX3" fmla="*/ 4081711 w 4081711"/>
              <a:gd name="connsiteY3" fmla="*/ 6743312 h 6857992"/>
              <a:gd name="connsiteX4" fmla="*/ 4018889 w 4081711"/>
              <a:gd name="connsiteY4" fmla="*/ 6857992 h 6857992"/>
              <a:gd name="connsiteX5" fmla="*/ 4018884 w 4081711"/>
              <a:gd name="connsiteY5" fmla="*/ 6857992 h 6857992"/>
              <a:gd name="connsiteX6" fmla="*/ 4018130 w 4081711"/>
              <a:gd name="connsiteY6" fmla="*/ 6856621 h 6857992"/>
              <a:gd name="connsiteX7" fmla="*/ 4017379 w 4081711"/>
              <a:gd name="connsiteY7" fmla="*/ 6857992 h 6857992"/>
              <a:gd name="connsiteX8" fmla="*/ 4017376 w 4081711"/>
              <a:gd name="connsiteY8" fmla="*/ 6857992 h 6857992"/>
              <a:gd name="connsiteX9" fmla="*/ 3137264 w 4081711"/>
              <a:gd name="connsiteY9" fmla="*/ 5254122 h 6857992"/>
              <a:gd name="connsiteX10" fmla="*/ 2972252 w 4081711"/>
              <a:gd name="connsiteY10" fmla="*/ 5253414 h 6857992"/>
              <a:gd name="connsiteX11" fmla="*/ 2972252 w 4081711"/>
              <a:gd name="connsiteY11" fmla="*/ 5253416 h 6857992"/>
              <a:gd name="connsiteX12" fmla="*/ 2972253 w 4081711"/>
              <a:gd name="connsiteY12" fmla="*/ 5253414 h 6857992"/>
              <a:gd name="connsiteX13" fmla="*/ 3851243 w 4081711"/>
              <a:gd name="connsiteY13" fmla="*/ 6857992 h 6857992"/>
              <a:gd name="connsiteX14" fmla="*/ 2090243 w 4081711"/>
              <a:gd name="connsiteY14" fmla="*/ 6857992 h 6857992"/>
              <a:gd name="connsiteX15" fmla="*/ 2971475 w 4081711"/>
              <a:gd name="connsiteY15" fmla="*/ 5254830 h 6857992"/>
              <a:gd name="connsiteX16" fmla="*/ 1045124 w 4081711"/>
              <a:gd name="connsiteY16" fmla="*/ 5253414 h 6857992"/>
              <a:gd name="connsiteX17" fmla="*/ 1046631 w 4081711"/>
              <a:gd name="connsiteY17" fmla="*/ 5253414 h 6857992"/>
              <a:gd name="connsiteX18" fmla="*/ 2806120 w 4081711"/>
              <a:gd name="connsiteY18" fmla="*/ 5253414 h 6857992"/>
              <a:gd name="connsiteX19" fmla="*/ 1927131 w 4081711"/>
              <a:gd name="connsiteY19" fmla="*/ 6857992 h 6857992"/>
              <a:gd name="connsiteX20" fmla="*/ 1927126 w 4081711"/>
              <a:gd name="connsiteY20" fmla="*/ 6857992 h 6857992"/>
              <a:gd name="connsiteX21" fmla="*/ 1926739 w 4081711"/>
              <a:gd name="connsiteY21" fmla="*/ 6857287 h 6857992"/>
              <a:gd name="connsiteX22" fmla="*/ 880501 w 4081711"/>
              <a:gd name="connsiteY22" fmla="*/ 5253414 h 6857992"/>
              <a:gd name="connsiteX23" fmla="*/ 881254 w 4081711"/>
              <a:gd name="connsiteY23" fmla="*/ 5254788 h 6857992"/>
              <a:gd name="connsiteX24" fmla="*/ 882009 w 4081711"/>
              <a:gd name="connsiteY24" fmla="*/ 5253414 h 6857992"/>
              <a:gd name="connsiteX25" fmla="*/ 1760993 w 4081711"/>
              <a:gd name="connsiteY25" fmla="*/ 6857992 h 6857992"/>
              <a:gd name="connsiteX26" fmla="*/ 0 w 4081711"/>
              <a:gd name="connsiteY26" fmla="*/ 6857992 h 6857992"/>
              <a:gd name="connsiteX27" fmla="*/ 1747 w 4081711"/>
              <a:gd name="connsiteY27" fmla="*/ 6854811 h 6857992"/>
              <a:gd name="connsiteX28" fmla="*/ 4017377 w 4081711"/>
              <a:gd name="connsiteY28" fmla="*/ 3502274 h 6857992"/>
              <a:gd name="connsiteX29" fmla="*/ 4018130 w 4081711"/>
              <a:gd name="connsiteY29" fmla="*/ 3503649 h 6857992"/>
              <a:gd name="connsiteX30" fmla="*/ 4018886 w 4081711"/>
              <a:gd name="connsiteY30" fmla="*/ 3502274 h 6857992"/>
              <a:gd name="connsiteX31" fmla="*/ 4081711 w 4081711"/>
              <a:gd name="connsiteY31" fmla="*/ 3616960 h 6857992"/>
              <a:gd name="connsiteX32" fmla="*/ 4081711 w 4081711"/>
              <a:gd name="connsiteY32" fmla="*/ 5106856 h 6857992"/>
              <a:gd name="connsiteX33" fmla="*/ 3136875 w 4081711"/>
              <a:gd name="connsiteY33" fmla="*/ 5106856 h 6857992"/>
              <a:gd name="connsiteX34" fmla="*/ 3136874 w 4081711"/>
              <a:gd name="connsiteY34" fmla="*/ 5106856 h 6857992"/>
              <a:gd name="connsiteX35" fmla="*/ 3137264 w 4081711"/>
              <a:gd name="connsiteY35" fmla="*/ 5106149 h 6857992"/>
              <a:gd name="connsiteX36" fmla="*/ 2090241 w 4081711"/>
              <a:gd name="connsiteY36" fmla="*/ 3502274 h 6857992"/>
              <a:gd name="connsiteX37" fmla="*/ 2091750 w 4081711"/>
              <a:gd name="connsiteY37" fmla="*/ 3502274 h 6857992"/>
              <a:gd name="connsiteX38" fmla="*/ 3851244 w 4081711"/>
              <a:gd name="connsiteY38" fmla="*/ 3502274 h 6857992"/>
              <a:gd name="connsiteX39" fmla="*/ 2972253 w 4081711"/>
              <a:gd name="connsiteY39" fmla="*/ 5106856 h 6857992"/>
              <a:gd name="connsiteX40" fmla="*/ 2972252 w 4081711"/>
              <a:gd name="connsiteY40" fmla="*/ 5106855 h 6857992"/>
              <a:gd name="connsiteX41" fmla="*/ 2972252 w 4081711"/>
              <a:gd name="connsiteY41" fmla="*/ 5106856 h 6857992"/>
              <a:gd name="connsiteX42" fmla="*/ 2971475 w 4081711"/>
              <a:gd name="connsiteY42" fmla="*/ 5105441 h 6857992"/>
              <a:gd name="connsiteX43" fmla="*/ 1927128 w 4081711"/>
              <a:gd name="connsiteY43" fmla="*/ 3502274 h 6857992"/>
              <a:gd name="connsiteX44" fmla="*/ 1927129 w 4081711"/>
              <a:gd name="connsiteY44" fmla="*/ 3502275 h 6857992"/>
              <a:gd name="connsiteX45" fmla="*/ 1927129 w 4081711"/>
              <a:gd name="connsiteY45" fmla="*/ 3502274 h 6857992"/>
              <a:gd name="connsiteX46" fmla="*/ 2806120 w 4081711"/>
              <a:gd name="connsiteY46" fmla="*/ 5106856 h 6857992"/>
              <a:gd name="connsiteX47" fmla="*/ 1046632 w 4081711"/>
              <a:gd name="connsiteY47" fmla="*/ 5106856 h 6857992"/>
              <a:gd name="connsiteX48" fmla="*/ 1045125 w 4081711"/>
              <a:gd name="connsiteY48" fmla="*/ 5106856 h 6857992"/>
              <a:gd name="connsiteX49" fmla="*/ 1926739 w 4081711"/>
              <a:gd name="connsiteY49" fmla="*/ 3502983 h 6857992"/>
              <a:gd name="connsiteX50" fmla="*/ 1045125 w 4081711"/>
              <a:gd name="connsiteY50" fmla="*/ 1751142 h 6857992"/>
              <a:gd name="connsiteX51" fmla="*/ 2806120 w 4081711"/>
              <a:gd name="connsiteY51" fmla="*/ 1751142 h 6857992"/>
              <a:gd name="connsiteX52" fmla="*/ 1927129 w 4081711"/>
              <a:gd name="connsiteY52" fmla="*/ 3355717 h 6857992"/>
              <a:gd name="connsiteX53" fmla="*/ 880501 w 4081711"/>
              <a:gd name="connsiteY53" fmla="*/ 1751142 h 6857992"/>
              <a:gd name="connsiteX54" fmla="*/ 1759487 w 4081711"/>
              <a:gd name="connsiteY54" fmla="*/ 3355717 h 6857992"/>
              <a:gd name="connsiteX55" fmla="*/ 1 w 4081711"/>
              <a:gd name="connsiteY55" fmla="*/ 3355717 h 6857992"/>
              <a:gd name="connsiteX56" fmla="*/ 3136874 w 4081711"/>
              <a:gd name="connsiteY56" fmla="*/ 1751140 h 6857992"/>
              <a:gd name="connsiteX57" fmla="*/ 4081711 w 4081711"/>
              <a:gd name="connsiteY57" fmla="*/ 1751140 h 6857992"/>
              <a:gd name="connsiteX58" fmla="*/ 4081711 w 4081711"/>
              <a:gd name="connsiteY58" fmla="*/ 3241032 h 6857992"/>
              <a:gd name="connsiteX59" fmla="*/ 4018886 w 4081711"/>
              <a:gd name="connsiteY59" fmla="*/ 3355717 h 6857992"/>
              <a:gd name="connsiteX60" fmla="*/ 4018130 w 4081711"/>
              <a:gd name="connsiteY60" fmla="*/ 3354342 h 6857992"/>
              <a:gd name="connsiteX61" fmla="*/ 4017377 w 4081711"/>
              <a:gd name="connsiteY61" fmla="*/ 3355717 h 6857992"/>
              <a:gd name="connsiteX62" fmla="*/ 3136874 w 4081711"/>
              <a:gd name="connsiteY62" fmla="*/ 1751142 h 6857992"/>
              <a:gd name="connsiteX63" fmla="*/ 3136876 w 4081711"/>
              <a:gd name="connsiteY63" fmla="*/ 1751142 h 6857992"/>
              <a:gd name="connsiteX64" fmla="*/ 2972252 w 4081711"/>
              <a:gd name="connsiteY64" fmla="*/ 1751140 h 6857992"/>
              <a:gd name="connsiteX65" fmla="*/ 2972253 w 4081711"/>
              <a:gd name="connsiteY65" fmla="*/ 1751143 h 6857992"/>
              <a:gd name="connsiteX66" fmla="*/ 3851244 w 4081711"/>
              <a:gd name="connsiteY66" fmla="*/ 3355717 h 6857992"/>
              <a:gd name="connsiteX67" fmla="*/ 2091750 w 4081711"/>
              <a:gd name="connsiteY67" fmla="*/ 3355717 h 6857992"/>
              <a:gd name="connsiteX68" fmla="*/ 2090241 w 4081711"/>
              <a:gd name="connsiteY68" fmla="*/ 3355717 h 6857992"/>
              <a:gd name="connsiteX69" fmla="*/ 2970919 w 4081711"/>
              <a:gd name="connsiteY69" fmla="*/ 1753568 h 6857992"/>
              <a:gd name="connsiteX70" fmla="*/ 2090241 w 4081711"/>
              <a:gd name="connsiteY70" fmla="*/ 2 h 6857992"/>
              <a:gd name="connsiteX71" fmla="*/ 3851244 w 4081711"/>
              <a:gd name="connsiteY71" fmla="*/ 2 h 6857992"/>
              <a:gd name="connsiteX72" fmla="*/ 2972253 w 4081711"/>
              <a:gd name="connsiteY72" fmla="*/ 1604583 h 6857992"/>
              <a:gd name="connsiteX73" fmla="*/ 1927129 w 4081711"/>
              <a:gd name="connsiteY73" fmla="*/ 2 h 6857992"/>
              <a:gd name="connsiteX74" fmla="*/ 2806120 w 4081711"/>
              <a:gd name="connsiteY74" fmla="*/ 1604583 h 6857992"/>
              <a:gd name="connsiteX75" fmla="*/ 1045125 w 4081711"/>
              <a:gd name="connsiteY75" fmla="*/ 1604583 h 6857992"/>
              <a:gd name="connsiteX76" fmla="*/ 4018886 w 4081711"/>
              <a:gd name="connsiteY76" fmla="*/ 0 h 6857992"/>
              <a:gd name="connsiteX77" fmla="*/ 4081711 w 4081711"/>
              <a:gd name="connsiteY77" fmla="*/ 114686 h 6857992"/>
              <a:gd name="connsiteX78" fmla="*/ 4081711 w 4081711"/>
              <a:gd name="connsiteY78" fmla="*/ 1604583 h 6857992"/>
              <a:gd name="connsiteX79" fmla="*/ 3136874 w 4081711"/>
              <a:gd name="connsiteY79" fmla="*/ 1604583 h 6857992"/>
              <a:gd name="connsiteX80" fmla="*/ 3136875 w 4081711"/>
              <a:gd name="connsiteY80" fmla="*/ 1604582 h 6857992"/>
              <a:gd name="connsiteX81" fmla="*/ 3136874 w 4081711"/>
              <a:gd name="connsiteY81" fmla="*/ 1604582 h 6857992"/>
              <a:gd name="connsiteX82" fmla="*/ 3137300 w 4081711"/>
              <a:gd name="connsiteY82" fmla="*/ 1603807 h 6857992"/>
              <a:gd name="connsiteX83" fmla="*/ 4017377 w 4081711"/>
              <a:gd name="connsiteY83" fmla="*/ 2 h 6857992"/>
              <a:gd name="connsiteX84" fmla="*/ 4018130 w 4081711"/>
              <a:gd name="connsiteY84" fmla="*/ 1376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081711" h="6857992">
                <a:moveTo>
                  <a:pt x="3136874" y="5253414"/>
                </a:moveTo>
                <a:lnTo>
                  <a:pt x="3136875" y="5253414"/>
                </a:lnTo>
                <a:lnTo>
                  <a:pt x="4081711" y="5253414"/>
                </a:lnTo>
                <a:lnTo>
                  <a:pt x="4081711" y="6743312"/>
                </a:lnTo>
                <a:lnTo>
                  <a:pt x="4018889" y="6857992"/>
                </a:lnTo>
                <a:lnTo>
                  <a:pt x="4018884" y="6857992"/>
                </a:lnTo>
                <a:lnTo>
                  <a:pt x="4018130" y="6856621"/>
                </a:lnTo>
                <a:lnTo>
                  <a:pt x="4017379" y="6857992"/>
                </a:lnTo>
                <a:lnTo>
                  <a:pt x="4017376" y="6857992"/>
                </a:lnTo>
                <a:lnTo>
                  <a:pt x="3137264" y="5254122"/>
                </a:lnTo>
                <a:close/>
                <a:moveTo>
                  <a:pt x="2972252" y="5253414"/>
                </a:moveTo>
                <a:lnTo>
                  <a:pt x="2972252" y="5253416"/>
                </a:lnTo>
                <a:lnTo>
                  <a:pt x="2972253" y="5253414"/>
                </a:lnTo>
                <a:lnTo>
                  <a:pt x="3851243" y="6857992"/>
                </a:lnTo>
                <a:lnTo>
                  <a:pt x="2090243" y="6857992"/>
                </a:lnTo>
                <a:lnTo>
                  <a:pt x="2971475" y="5254830"/>
                </a:lnTo>
                <a:close/>
                <a:moveTo>
                  <a:pt x="1045124" y="5253414"/>
                </a:moveTo>
                <a:lnTo>
                  <a:pt x="1046631" y="5253414"/>
                </a:lnTo>
                <a:lnTo>
                  <a:pt x="2806120" y="5253414"/>
                </a:lnTo>
                <a:lnTo>
                  <a:pt x="1927131" y="6857992"/>
                </a:lnTo>
                <a:lnTo>
                  <a:pt x="1927126" y="6857992"/>
                </a:lnTo>
                <a:lnTo>
                  <a:pt x="1926739" y="6857287"/>
                </a:lnTo>
                <a:close/>
                <a:moveTo>
                  <a:pt x="880501" y="5253414"/>
                </a:moveTo>
                <a:lnTo>
                  <a:pt x="881254" y="5254788"/>
                </a:lnTo>
                <a:lnTo>
                  <a:pt x="882009" y="5253414"/>
                </a:lnTo>
                <a:lnTo>
                  <a:pt x="1760993" y="6857992"/>
                </a:lnTo>
                <a:lnTo>
                  <a:pt x="0" y="6857992"/>
                </a:lnTo>
                <a:lnTo>
                  <a:pt x="1747" y="6854811"/>
                </a:lnTo>
                <a:close/>
                <a:moveTo>
                  <a:pt x="4017377" y="3502274"/>
                </a:moveTo>
                <a:lnTo>
                  <a:pt x="4018130" y="3503649"/>
                </a:lnTo>
                <a:lnTo>
                  <a:pt x="4018886" y="3502274"/>
                </a:lnTo>
                <a:lnTo>
                  <a:pt x="4081711" y="3616960"/>
                </a:lnTo>
                <a:lnTo>
                  <a:pt x="4081711" y="5106856"/>
                </a:lnTo>
                <a:lnTo>
                  <a:pt x="3136875" y="5106856"/>
                </a:lnTo>
                <a:lnTo>
                  <a:pt x="3136874" y="5106856"/>
                </a:lnTo>
                <a:lnTo>
                  <a:pt x="3137264" y="5106149"/>
                </a:lnTo>
                <a:close/>
                <a:moveTo>
                  <a:pt x="2090241" y="3502274"/>
                </a:moveTo>
                <a:lnTo>
                  <a:pt x="2091750" y="3502274"/>
                </a:lnTo>
                <a:lnTo>
                  <a:pt x="3851244" y="3502274"/>
                </a:lnTo>
                <a:lnTo>
                  <a:pt x="2972253" y="5106856"/>
                </a:lnTo>
                <a:lnTo>
                  <a:pt x="2972252" y="5106855"/>
                </a:lnTo>
                <a:lnTo>
                  <a:pt x="2972252" y="5106856"/>
                </a:lnTo>
                <a:lnTo>
                  <a:pt x="2971475" y="5105441"/>
                </a:lnTo>
                <a:close/>
                <a:moveTo>
                  <a:pt x="1927128" y="3502274"/>
                </a:moveTo>
                <a:lnTo>
                  <a:pt x="1927129" y="3502275"/>
                </a:lnTo>
                <a:lnTo>
                  <a:pt x="1927129" y="3502274"/>
                </a:lnTo>
                <a:lnTo>
                  <a:pt x="2806120" y="5106856"/>
                </a:lnTo>
                <a:lnTo>
                  <a:pt x="1046632" y="5106856"/>
                </a:lnTo>
                <a:lnTo>
                  <a:pt x="1045125" y="5106856"/>
                </a:lnTo>
                <a:lnTo>
                  <a:pt x="1926739" y="3502983"/>
                </a:lnTo>
                <a:close/>
                <a:moveTo>
                  <a:pt x="1045125" y="1751142"/>
                </a:moveTo>
                <a:lnTo>
                  <a:pt x="2806120" y="1751142"/>
                </a:lnTo>
                <a:lnTo>
                  <a:pt x="1927129" y="3355717"/>
                </a:lnTo>
                <a:close/>
                <a:moveTo>
                  <a:pt x="880501" y="1751142"/>
                </a:moveTo>
                <a:lnTo>
                  <a:pt x="1759487" y="3355717"/>
                </a:lnTo>
                <a:lnTo>
                  <a:pt x="1" y="3355717"/>
                </a:lnTo>
                <a:close/>
                <a:moveTo>
                  <a:pt x="3136874" y="1751140"/>
                </a:moveTo>
                <a:lnTo>
                  <a:pt x="4081711" y="1751140"/>
                </a:lnTo>
                <a:lnTo>
                  <a:pt x="4081711" y="3241032"/>
                </a:lnTo>
                <a:lnTo>
                  <a:pt x="4018886" y="3355717"/>
                </a:lnTo>
                <a:lnTo>
                  <a:pt x="4018130" y="3354342"/>
                </a:lnTo>
                <a:lnTo>
                  <a:pt x="4017377" y="3355717"/>
                </a:lnTo>
                <a:lnTo>
                  <a:pt x="3136874" y="1751142"/>
                </a:lnTo>
                <a:lnTo>
                  <a:pt x="3136876" y="1751142"/>
                </a:lnTo>
                <a:close/>
                <a:moveTo>
                  <a:pt x="2972252" y="1751140"/>
                </a:moveTo>
                <a:lnTo>
                  <a:pt x="2972253" y="1751143"/>
                </a:lnTo>
                <a:lnTo>
                  <a:pt x="3851244" y="3355717"/>
                </a:lnTo>
                <a:lnTo>
                  <a:pt x="2091750" y="3355717"/>
                </a:lnTo>
                <a:lnTo>
                  <a:pt x="2090241" y="3355717"/>
                </a:lnTo>
                <a:lnTo>
                  <a:pt x="2970919" y="1753568"/>
                </a:lnTo>
                <a:close/>
                <a:moveTo>
                  <a:pt x="2090241" y="2"/>
                </a:moveTo>
                <a:lnTo>
                  <a:pt x="3851244" y="2"/>
                </a:lnTo>
                <a:lnTo>
                  <a:pt x="2972253" y="1604583"/>
                </a:lnTo>
                <a:close/>
                <a:moveTo>
                  <a:pt x="1927129" y="2"/>
                </a:moveTo>
                <a:lnTo>
                  <a:pt x="2806120" y="1604583"/>
                </a:lnTo>
                <a:lnTo>
                  <a:pt x="1045125" y="1604583"/>
                </a:lnTo>
                <a:close/>
                <a:moveTo>
                  <a:pt x="4018886" y="0"/>
                </a:moveTo>
                <a:lnTo>
                  <a:pt x="4081711" y="114686"/>
                </a:lnTo>
                <a:lnTo>
                  <a:pt x="4081711" y="1604583"/>
                </a:lnTo>
                <a:lnTo>
                  <a:pt x="3136874" y="1604583"/>
                </a:lnTo>
                <a:lnTo>
                  <a:pt x="3136875" y="1604582"/>
                </a:lnTo>
                <a:lnTo>
                  <a:pt x="3136874" y="1604582"/>
                </a:lnTo>
                <a:lnTo>
                  <a:pt x="3137300" y="1603807"/>
                </a:lnTo>
                <a:lnTo>
                  <a:pt x="4017377" y="2"/>
                </a:lnTo>
                <a:lnTo>
                  <a:pt x="4018130" y="1376"/>
                </a:lnTo>
                <a:close/>
              </a:path>
            </a:pathLst>
          </a:custGeom>
          <a:gradFill flip="none" rotWithShape="1">
            <a:gsLst>
              <a:gs pos="9000">
                <a:schemeClr val="accent4">
                  <a:alpha val="15000"/>
                </a:schemeClr>
              </a:gs>
              <a:gs pos="90000">
                <a:schemeClr val="accent4">
                  <a:alpha val="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a:p>
        </p:txBody>
      </p:sp>
      <p:sp>
        <p:nvSpPr>
          <p:cNvPr id="4154" name="任意多边形: 形状 4153">
            <a:extLst>
              <a:ext uri="{FF2B5EF4-FFF2-40B4-BE49-F238E27FC236}">
                <a16:creationId xmlns:a16="http://schemas.microsoft.com/office/drawing/2014/main" id="{2177C853-1F19-FDDC-B739-831E9A4F51F3}"/>
              </a:ext>
            </a:extLst>
          </p:cNvPr>
          <p:cNvSpPr/>
          <p:nvPr/>
        </p:nvSpPr>
        <p:spPr>
          <a:xfrm>
            <a:off x="10200528" y="1751147"/>
            <a:ext cx="1991472" cy="3355717"/>
          </a:xfrm>
          <a:custGeom>
            <a:avLst/>
            <a:gdLst>
              <a:gd name="connsiteX0" fmla="*/ 1927137 w 1991472"/>
              <a:gd name="connsiteY0" fmla="*/ 1751135 h 3355717"/>
              <a:gd name="connsiteX1" fmla="*/ 1927890 w 1991472"/>
              <a:gd name="connsiteY1" fmla="*/ 1752510 h 3355717"/>
              <a:gd name="connsiteX2" fmla="*/ 1928646 w 1991472"/>
              <a:gd name="connsiteY2" fmla="*/ 1751135 h 3355717"/>
              <a:gd name="connsiteX3" fmla="*/ 1991472 w 1991472"/>
              <a:gd name="connsiteY3" fmla="*/ 1865823 h 3355717"/>
              <a:gd name="connsiteX4" fmla="*/ 1991472 w 1991472"/>
              <a:gd name="connsiteY4" fmla="*/ 3355717 h 3355717"/>
              <a:gd name="connsiteX5" fmla="*/ 1046634 w 1991472"/>
              <a:gd name="connsiteY5" fmla="*/ 3355717 h 3355717"/>
              <a:gd name="connsiteX6" fmla="*/ 1046633 w 1991472"/>
              <a:gd name="connsiteY6" fmla="*/ 3355717 h 3355717"/>
              <a:gd name="connsiteX7" fmla="*/ 1047023 w 1991472"/>
              <a:gd name="connsiteY7" fmla="*/ 3355009 h 3355717"/>
              <a:gd name="connsiteX8" fmla="*/ 0 w 1991472"/>
              <a:gd name="connsiteY8" fmla="*/ 1751135 h 3355717"/>
              <a:gd name="connsiteX9" fmla="*/ 1509 w 1991472"/>
              <a:gd name="connsiteY9" fmla="*/ 1751135 h 3355717"/>
              <a:gd name="connsiteX10" fmla="*/ 1761003 w 1991472"/>
              <a:gd name="connsiteY10" fmla="*/ 1751135 h 3355717"/>
              <a:gd name="connsiteX11" fmla="*/ 882012 w 1991472"/>
              <a:gd name="connsiteY11" fmla="*/ 3355717 h 3355717"/>
              <a:gd name="connsiteX12" fmla="*/ 882011 w 1991472"/>
              <a:gd name="connsiteY12" fmla="*/ 3355716 h 3355717"/>
              <a:gd name="connsiteX13" fmla="*/ 882011 w 1991472"/>
              <a:gd name="connsiteY13" fmla="*/ 3355717 h 3355717"/>
              <a:gd name="connsiteX14" fmla="*/ 881234 w 1991472"/>
              <a:gd name="connsiteY14" fmla="*/ 3354301 h 3355717"/>
              <a:gd name="connsiteX15" fmla="*/ 1046633 w 1991472"/>
              <a:gd name="connsiteY15" fmla="*/ 0 h 3355717"/>
              <a:gd name="connsiteX16" fmla="*/ 1991472 w 1991472"/>
              <a:gd name="connsiteY16" fmla="*/ 0 h 3355717"/>
              <a:gd name="connsiteX17" fmla="*/ 1991472 w 1991472"/>
              <a:gd name="connsiteY17" fmla="*/ 1489891 h 3355717"/>
              <a:gd name="connsiteX18" fmla="*/ 1928646 w 1991472"/>
              <a:gd name="connsiteY18" fmla="*/ 1604578 h 3355717"/>
              <a:gd name="connsiteX19" fmla="*/ 1927890 w 1991472"/>
              <a:gd name="connsiteY19" fmla="*/ 1603203 h 3355717"/>
              <a:gd name="connsiteX20" fmla="*/ 1927137 w 1991472"/>
              <a:gd name="connsiteY20" fmla="*/ 1604578 h 3355717"/>
              <a:gd name="connsiteX21" fmla="*/ 1046633 w 1991472"/>
              <a:gd name="connsiteY21" fmla="*/ 2 h 3355717"/>
              <a:gd name="connsiteX22" fmla="*/ 1046635 w 1991472"/>
              <a:gd name="connsiteY22" fmla="*/ 2 h 3355717"/>
              <a:gd name="connsiteX23" fmla="*/ 882011 w 1991472"/>
              <a:gd name="connsiteY23" fmla="*/ 0 h 3355717"/>
              <a:gd name="connsiteX24" fmla="*/ 882012 w 1991472"/>
              <a:gd name="connsiteY24" fmla="*/ 2 h 3355717"/>
              <a:gd name="connsiteX25" fmla="*/ 1761003 w 1991472"/>
              <a:gd name="connsiteY25" fmla="*/ 1604578 h 3355717"/>
              <a:gd name="connsiteX26" fmla="*/ 1509 w 1991472"/>
              <a:gd name="connsiteY26" fmla="*/ 1604578 h 3355717"/>
              <a:gd name="connsiteX27" fmla="*/ 0 w 1991472"/>
              <a:gd name="connsiteY27" fmla="*/ 1604578 h 3355717"/>
              <a:gd name="connsiteX28" fmla="*/ 880678 w 1991472"/>
              <a:gd name="connsiteY28" fmla="*/ 2427 h 33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1472" h="3355717">
                <a:moveTo>
                  <a:pt x="1927137" y="1751135"/>
                </a:moveTo>
                <a:lnTo>
                  <a:pt x="1927890" y="1752510"/>
                </a:lnTo>
                <a:lnTo>
                  <a:pt x="1928646" y="1751135"/>
                </a:lnTo>
                <a:lnTo>
                  <a:pt x="1991472" y="1865823"/>
                </a:lnTo>
                <a:lnTo>
                  <a:pt x="1991472" y="3355717"/>
                </a:lnTo>
                <a:lnTo>
                  <a:pt x="1046634" y="3355717"/>
                </a:lnTo>
                <a:lnTo>
                  <a:pt x="1046633" y="3355717"/>
                </a:lnTo>
                <a:lnTo>
                  <a:pt x="1047023" y="3355009"/>
                </a:lnTo>
                <a:close/>
                <a:moveTo>
                  <a:pt x="0" y="1751135"/>
                </a:moveTo>
                <a:lnTo>
                  <a:pt x="1509" y="1751135"/>
                </a:lnTo>
                <a:lnTo>
                  <a:pt x="1761003" y="1751135"/>
                </a:lnTo>
                <a:lnTo>
                  <a:pt x="882012" y="3355717"/>
                </a:lnTo>
                <a:lnTo>
                  <a:pt x="882011" y="3355716"/>
                </a:lnTo>
                <a:lnTo>
                  <a:pt x="882011" y="3355717"/>
                </a:lnTo>
                <a:lnTo>
                  <a:pt x="881234" y="3354301"/>
                </a:lnTo>
                <a:close/>
                <a:moveTo>
                  <a:pt x="1046633" y="0"/>
                </a:moveTo>
                <a:lnTo>
                  <a:pt x="1991472" y="0"/>
                </a:lnTo>
                <a:lnTo>
                  <a:pt x="1991472" y="1489891"/>
                </a:lnTo>
                <a:lnTo>
                  <a:pt x="1928646" y="1604578"/>
                </a:lnTo>
                <a:lnTo>
                  <a:pt x="1927890" y="1603203"/>
                </a:lnTo>
                <a:lnTo>
                  <a:pt x="1927137" y="1604578"/>
                </a:lnTo>
                <a:lnTo>
                  <a:pt x="1046633" y="2"/>
                </a:lnTo>
                <a:lnTo>
                  <a:pt x="1046635" y="2"/>
                </a:lnTo>
                <a:close/>
                <a:moveTo>
                  <a:pt x="882011" y="0"/>
                </a:moveTo>
                <a:lnTo>
                  <a:pt x="882012" y="2"/>
                </a:lnTo>
                <a:lnTo>
                  <a:pt x="1761003" y="1604578"/>
                </a:lnTo>
                <a:lnTo>
                  <a:pt x="1509" y="1604578"/>
                </a:lnTo>
                <a:lnTo>
                  <a:pt x="0" y="1604578"/>
                </a:lnTo>
                <a:lnTo>
                  <a:pt x="880678" y="2427"/>
                </a:lnTo>
                <a:close/>
              </a:path>
            </a:pathLst>
          </a:custGeom>
          <a:gradFill flip="none" rotWithShape="1">
            <a:gsLst>
              <a:gs pos="0">
                <a:schemeClr val="bg2">
                  <a:alpha val="42000"/>
                </a:schemeClr>
              </a:gs>
              <a:gs pos="90000">
                <a:schemeClr val="bg2">
                  <a:alpha val="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a:p>
        </p:txBody>
      </p:sp>
      <p:sp>
        <p:nvSpPr>
          <p:cNvPr id="4156" name="任意多边形: 形状 4155">
            <a:extLst>
              <a:ext uri="{FF2B5EF4-FFF2-40B4-BE49-F238E27FC236}">
                <a16:creationId xmlns:a16="http://schemas.microsoft.com/office/drawing/2014/main" id="{40E1EA76-FCD2-BE10-BD8D-7C7B9A72CDCD}"/>
              </a:ext>
            </a:extLst>
          </p:cNvPr>
          <p:cNvSpPr/>
          <p:nvPr/>
        </p:nvSpPr>
        <p:spPr>
          <a:xfrm>
            <a:off x="8110288" y="7"/>
            <a:ext cx="3851245" cy="6857993"/>
          </a:xfrm>
          <a:custGeom>
            <a:avLst/>
            <a:gdLst>
              <a:gd name="connsiteX0" fmla="*/ 1045125 w 3851245"/>
              <a:gd name="connsiteY0" fmla="*/ 5253414 h 6857993"/>
              <a:gd name="connsiteX1" fmla="*/ 1046632 w 3851245"/>
              <a:gd name="connsiteY1" fmla="*/ 5253414 h 6857993"/>
              <a:gd name="connsiteX2" fmla="*/ 2806121 w 3851245"/>
              <a:gd name="connsiteY2" fmla="*/ 5253414 h 6857993"/>
              <a:gd name="connsiteX3" fmla="*/ 1927131 w 3851245"/>
              <a:gd name="connsiteY3" fmla="*/ 6857993 h 6857993"/>
              <a:gd name="connsiteX4" fmla="*/ 1927128 w 3851245"/>
              <a:gd name="connsiteY4" fmla="*/ 6857993 h 6857993"/>
              <a:gd name="connsiteX5" fmla="*/ 1926740 w 3851245"/>
              <a:gd name="connsiteY5" fmla="*/ 6857287 h 6857993"/>
              <a:gd name="connsiteX6" fmla="*/ 880502 w 3851245"/>
              <a:gd name="connsiteY6" fmla="*/ 5253414 h 6857993"/>
              <a:gd name="connsiteX7" fmla="*/ 881255 w 3851245"/>
              <a:gd name="connsiteY7" fmla="*/ 5254788 h 6857993"/>
              <a:gd name="connsiteX8" fmla="*/ 882010 w 3851245"/>
              <a:gd name="connsiteY8" fmla="*/ 5253414 h 6857993"/>
              <a:gd name="connsiteX9" fmla="*/ 1760995 w 3851245"/>
              <a:gd name="connsiteY9" fmla="*/ 6857993 h 6857993"/>
              <a:gd name="connsiteX10" fmla="*/ 0 w 3851245"/>
              <a:gd name="connsiteY10" fmla="*/ 6857993 h 6857993"/>
              <a:gd name="connsiteX11" fmla="*/ 1748 w 3851245"/>
              <a:gd name="connsiteY11" fmla="*/ 6854811 h 6857993"/>
              <a:gd name="connsiteX12" fmla="*/ 880502 w 3851245"/>
              <a:gd name="connsiteY12" fmla="*/ 1751142 h 6857993"/>
              <a:gd name="connsiteX13" fmla="*/ 1759488 w 3851245"/>
              <a:gd name="connsiteY13" fmla="*/ 3355717 h 6857993"/>
              <a:gd name="connsiteX14" fmla="*/ 2 w 3851245"/>
              <a:gd name="connsiteY14" fmla="*/ 3355717 h 6857993"/>
              <a:gd name="connsiteX15" fmla="*/ 1927130 w 3851245"/>
              <a:gd name="connsiteY15" fmla="*/ 1 h 6857993"/>
              <a:gd name="connsiteX16" fmla="*/ 2806121 w 3851245"/>
              <a:gd name="connsiteY16" fmla="*/ 1604582 h 6857993"/>
              <a:gd name="connsiteX17" fmla="*/ 1045126 w 3851245"/>
              <a:gd name="connsiteY17" fmla="*/ 1604582 h 6857993"/>
              <a:gd name="connsiteX18" fmla="*/ 2090242 w 3851245"/>
              <a:gd name="connsiteY18" fmla="*/ 0 h 6857993"/>
              <a:gd name="connsiteX19" fmla="*/ 3851245 w 3851245"/>
              <a:gd name="connsiteY19" fmla="*/ 0 h 6857993"/>
              <a:gd name="connsiteX20" fmla="*/ 2972254 w 3851245"/>
              <a:gd name="connsiteY20" fmla="*/ 1604582 h 685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51245" h="6857993">
                <a:moveTo>
                  <a:pt x="1045125" y="5253414"/>
                </a:moveTo>
                <a:lnTo>
                  <a:pt x="1046632" y="5253414"/>
                </a:lnTo>
                <a:lnTo>
                  <a:pt x="2806121" y="5253414"/>
                </a:lnTo>
                <a:lnTo>
                  <a:pt x="1927131" y="6857993"/>
                </a:lnTo>
                <a:lnTo>
                  <a:pt x="1927128" y="6857993"/>
                </a:lnTo>
                <a:lnTo>
                  <a:pt x="1926740" y="6857287"/>
                </a:lnTo>
                <a:close/>
                <a:moveTo>
                  <a:pt x="880502" y="5253414"/>
                </a:moveTo>
                <a:lnTo>
                  <a:pt x="881255" y="5254788"/>
                </a:lnTo>
                <a:lnTo>
                  <a:pt x="882010" y="5253414"/>
                </a:lnTo>
                <a:lnTo>
                  <a:pt x="1760995" y="6857993"/>
                </a:lnTo>
                <a:lnTo>
                  <a:pt x="0" y="6857993"/>
                </a:lnTo>
                <a:lnTo>
                  <a:pt x="1748" y="6854811"/>
                </a:lnTo>
                <a:close/>
                <a:moveTo>
                  <a:pt x="880502" y="1751142"/>
                </a:moveTo>
                <a:lnTo>
                  <a:pt x="1759488" y="3355717"/>
                </a:lnTo>
                <a:lnTo>
                  <a:pt x="2" y="3355717"/>
                </a:lnTo>
                <a:close/>
                <a:moveTo>
                  <a:pt x="1927130" y="1"/>
                </a:moveTo>
                <a:lnTo>
                  <a:pt x="2806121" y="1604582"/>
                </a:lnTo>
                <a:lnTo>
                  <a:pt x="1045126" y="1604582"/>
                </a:lnTo>
                <a:close/>
                <a:moveTo>
                  <a:pt x="2090242" y="0"/>
                </a:moveTo>
                <a:lnTo>
                  <a:pt x="3851245" y="0"/>
                </a:lnTo>
                <a:lnTo>
                  <a:pt x="2972254" y="1604582"/>
                </a:lnTo>
                <a:close/>
              </a:path>
            </a:pathLst>
          </a:custGeom>
          <a:gradFill flip="none" rotWithShape="1">
            <a:gsLst>
              <a:gs pos="10000">
                <a:schemeClr val="accent1"/>
              </a:gs>
              <a:gs pos="90000">
                <a:schemeClr val="accent2">
                  <a:alpha val="0"/>
                </a:schemeClr>
              </a:gs>
            </a:gsLst>
            <a:lin ang="19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dirty="0"/>
          </a:p>
        </p:txBody>
      </p:sp>
      <p:grpSp>
        <p:nvGrpSpPr>
          <p:cNvPr id="4119" name="组合 4118">
            <a:extLst>
              <a:ext uri="{FF2B5EF4-FFF2-40B4-BE49-F238E27FC236}">
                <a16:creationId xmlns:a16="http://schemas.microsoft.com/office/drawing/2014/main" id="{03A394F1-96E5-32ED-F620-C34013F4C639}"/>
              </a:ext>
            </a:extLst>
          </p:cNvPr>
          <p:cNvGrpSpPr/>
          <p:nvPr/>
        </p:nvGrpSpPr>
        <p:grpSpPr>
          <a:xfrm>
            <a:off x="11538795" y="534191"/>
            <a:ext cx="226645" cy="83345"/>
            <a:chOff x="11262365" y="460223"/>
            <a:chExt cx="226645" cy="83345"/>
          </a:xfrm>
        </p:grpSpPr>
        <p:cxnSp>
          <p:nvCxnSpPr>
            <p:cNvPr id="4120" name="直接连接符 4119">
              <a:extLst>
                <a:ext uri="{FF2B5EF4-FFF2-40B4-BE49-F238E27FC236}">
                  <a16:creationId xmlns:a16="http://schemas.microsoft.com/office/drawing/2014/main" id="{829AF5E0-312F-5728-E497-DC2DF51EA3AF}"/>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4121" name="直接连接符 4120">
              <a:extLst>
                <a:ext uri="{FF2B5EF4-FFF2-40B4-BE49-F238E27FC236}">
                  <a16:creationId xmlns:a16="http://schemas.microsoft.com/office/drawing/2014/main" id="{26A187B9-D3C8-5946-701C-7B4316715901}"/>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4122" name="observation-tool_18366">
            <a:extLst>
              <a:ext uri="{FF2B5EF4-FFF2-40B4-BE49-F238E27FC236}">
                <a16:creationId xmlns:a16="http://schemas.microsoft.com/office/drawing/2014/main" id="{4FADEF58-1FB6-938C-EF15-A09F48FA9A4D}"/>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3" name="文本框 4122">
            <a:extLst>
              <a:ext uri="{FF2B5EF4-FFF2-40B4-BE49-F238E27FC236}">
                <a16:creationId xmlns:a16="http://schemas.microsoft.com/office/drawing/2014/main" id="{774BC522-3DEE-0148-F292-46B5F418AE65}"/>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4124" name="标题 1">
            <a:extLst>
              <a:ext uri="{FF2B5EF4-FFF2-40B4-BE49-F238E27FC236}">
                <a16:creationId xmlns:a16="http://schemas.microsoft.com/office/drawing/2014/main" id="{77A7085A-E7A0-AF69-E3A1-8A5E83EC3B96}"/>
              </a:ext>
            </a:extLst>
          </p:cNvPr>
          <p:cNvSpPr txBox="1"/>
          <p:nvPr/>
        </p:nvSpPr>
        <p:spPr>
          <a:xfrm>
            <a:off x="886166"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4129" name="TextBox 60">
            <a:extLst>
              <a:ext uri="{FF2B5EF4-FFF2-40B4-BE49-F238E27FC236}">
                <a16:creationId xmlns:a16="http://schemas.microsoft.com/office/drawing/2014/main" id="{8721BEDA-321E-9ABE-42C7-2FA3726B8CCE}"/>
              </a:ext>
            </a:extLst>
          </p:cNvPr>
          <p:cNvSpPr txBox="1"/>
          <p:nvPr/>
        </p:nvSpPr>
        <p:spPr>
          <a:xfrm>
            <a:off x="806987" y="4230418"/>
            <a:ext cx="7303300" cy="343171"/>
          </a:xfrm>
          <a:prstGeom prst="rect">
            <a:avLst/>
          </a:prstGeom>
          <a:noFill/>
        </p:spPr>
        <p:txBody>
          <a:bodyPr wrap="square">
            <a:spAutoFit/>
          </a:bodyPr>
          <a:lstStyle/>
          <a:p>
            <a:pPr>
              <a:lnSpc>
                <a:spcPct val="150000"/>
              </a:lnSpc>
            </a:pPr>
            <a:r>
              <a:rPr lang="en-US" sz="1200" b="0" i="0" dirty="0">
                <a:solidFill>
                  <a:srgbClr val="000000"/>
                </a:solidFill>
                <a:effectLst/>
                <a:latin typeface="+mj-ea"/>
                <a:ea typeface="+mj-ea"/>
              </a:rPr>
              <a:t>The promotion will be conducted in a 15 - minute English roadshow, consisting</a:t>
            </a:r>
          </a:p>
        </p:txBody>
      </p:sp>
      <p:sp>
        <p:nvSpPr>
          <p:cNvPr id="4130" name="文本框 4129">
            <a:extLst>
              <a:ext uri="{FF2B5EF4-FFF2-40B4-BE49-F238E27FC236}">
                <a16:creationId xmlns:a16="http://schemas.microsoft.com/office/drawing/2014/main" id="{B7AF5E66-2F72-FFB2-F09D-41B8BD9C9B9D}"/>
              </a:ext>
            </a:extLst>
          </p:cNvPr>
          <p:cNvSpPr txBox="1"/>
          <p:nvPr/>
        </p:nvSpPr>
        <p:spPr>
          <a:xfrm>
            <a:off x="749394" y="2306539"/>
            <a:ext cx="6818058" cy="1323439"/>
          </a:xfrm>
          <a:prstGeom prst="rect">
            <a:avLst/>
          </a:prstGeom>
          <a:noFill/>
        </p:spPr>
        <p:txBody>
          <a:bodyPr wrap="square" rtlCol="0">
            <a:spAutoFit/>
          </a:bodyPr>
          <a:lstStyle/>
          <a:p>
            <a:r>
              <a:rPr lang="en-US" altLang="zh-CN" sz="8000" dirty="0">
                <a:gradFill>
                  <a:gsLst>
                    <a:gs pos="20000">
                      <a:schemeClr val="accent1">
                        <a:lumMod val="75000"/>
                      </a:schemeClr>
                    </a:gs>
                    <a:gs pos="99000">
                      <a:schemeClr val="accent2"/>
                    </a:gs>
                  </a:gsLst>
                  <a:lin ang="2700000" scaled="0"/>
                </a:gradFill>
                <a:latin typeface="+mj-lt"/>
              </a:rPr>
              <a:t>Introduction</a:t>
            </a:r>
          </a:p>
        </p:txBody>
      </p:sp>
      <p:cxnSp>
        <p:nvCxnSpPr>
          <p:cNvPr id="4131" name="直接连接符 4130">
            <a:extLst>
              <a:ext uri="{FF2B5EF4-FFF2-40B4-BE49-F238E27FC236}">
                <a16:creationId xmlns:a16="http://schemas.microsoft.com/office/drawing/2014/main" id="{78387398-07F3-ED82-5849-98131A3517E7}"/>
              </a:ext>
            </a:extLst>
          </p:cNvPr>
          <p:cNvCxnSpPr>
            <a:cxnSpLocks/>
          </p:cNvCxnSpPr>
          <p:nvPr/>
        </p:nvCxnSpPr>
        <p:spPr>
          <a:xfrm>
            <a:off x="886166" y="3886095"/>
            <a:ext cx="6681286" cy="0"/>
          </a:xfrm>
          <a:prstGeom prst="line">
            <a:avLst/>
          </a:prstGeom>
          <a:ln w="6350">
            <a:gradFill>
              <a:gsLst>
                <a:gs pos="50000">
                  <a:schemeClr val="accent2"/>
                </a:gs>
                <a:gs pos="0">
                  <a:schemeClr val="accent1">
                    <a:lumMod val="45000"/>
                    <a:lumOff val="55000"/>
                    <a:alpha val="0"/>
                  </a:schemeClr>
                </a:gs>
                <a:gs pos="100000">
                  <a:schemeClr val="accent1">
                    <a:lumMod val="30000"/>
                    <a:lumOff val="70000"/>
                    <a:alpha val="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4132" name="矩形: 圆角 4131">
            <a:extLst>
              <a:ext uri="{FF2B5EF4-FFF2-40B4-BE49-F238E27FC236}">
                <a16:creationId xmlns:a16="http://schemas.microsoft.com/office/drawing/2014/main" id="{27973FAD-57F0-A10F-AE4F-0D0DB55F5761}"/>
              </a:ext>
            </a:extLst>
          </p:cNvPr>
          <p:cNvSpPr/>
          <p:nvPr/>
        </p:nvSpPr>
        <p:spPr>
          <a:xfrm>
            <a:off x="886166" y="4836319"/>
            <a:ext cx="1943062" cy="481806"/>
          </a:xfrm>
          <a:prstGeom prst="roundRect">
            <a:avLst>
              <a:gd name="adj" fmla="val 50000"/>
            </a:avLst>
          </a:prstGeom>
          <a:gradFill>
            <a:gsLst>
              <a:gs pos="0">
                <a:schemeClr val="accent1"/>
              </a:gs>
              <a:gs pos="100000">
                <a:schemeClr val="accent2"/>
              </a:gs>
            </a:gsLst>
            <a:lin ang="0" scaled="1"/>
          </a:gra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33" name="矩形: 圆角 4132">
            <a:extLst>
              <a:ext uri="{FF2B5EF4-FFF2-40B4-BE49-F238E27FC236}">
                <a16:creationId xmlns:a16="http://schemas.microsoft.com/office/drawing/2014/main" id="{57319B98-32F6-5AC2-7A4D-D9AE56659DDB}"/>
              </a:ext>
            </a:extLst>
          </p:cNvPr>
          <p:cNvSpPr/>
          <p:nvPr/>
        </p:nvSpPr>
        <p:spPr>
          <a:xfrm>
            <a:off x="3140614" y="4829706"/>
            <a:ext cx="492919" cy="481806"/>
          </a:xfrm>
          <a:prstGeom prst="roundRect">
            <a:avLst>
              <a:gd name="adj" fmla="val 50000"/>
            </a:avLst>
          </a:prstGeom>
          <a:solidFill>
            <a:schemeClr val="bg1"/>
          </a:soli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34" name="文本框 4133">
            <a:extLst>
              <a:ext uri="{FF2B5EF4-FFF2-40B4-BE49-F238E27FC236}">
                <a16:creationId xmlns:a16="http://schemas.microsoft.com/office/drawing/2014/main" id="{6C4799D9-E94D-33D2-69D8-022FC332BAA1}"/>
              </a:ext>
            </a:extLst>
          </p:cNvPr>
          <p:cNvSpPr txBox="1"/>
          <p:nvPr/>
        </p:nvSpPr>
        <p:spPr>
          <a:xfrm>
            <a:off x="1577990" y="4946417"/>
            <a:ext cx="980823" cy="261610"/>
          </a:xfrm>
          <a:prstGeom prst="rect">
            <a:avLst/>
          </a:prstGeom>
          <a:noFill/>
        </p:spPr>
        <p:txBody>
          <a:bodyPr wrap="square" rtlCol="0">
            <a:spAutoFit/>
          </a:bodyPr>
          <a:lstStyle/>
          <a:p>
            <a:r>
              <a:rPr lang="en-US" altLang="zh-CN" sz="1100" dirty="0">
                <a:solidFill>
                  <a:schemeClr val="bg1"/>
                </a:solidFill>
                <a:latin typeface="+mj-lt"/>
                <a:ea typeface="+mj-ea"/>
              </a:rPr>
              <a:t>PART ONE</a:t>
            </a:r>
          </a:p>
        </p:txBody>
      </p:sp>
      <p:sp>
        <p:nvSpPr>
          <p:cNvPr id="4135" name="speaker_151869">
            <a:extLst>
              <a:ext uri="{FF2B5EF4-FFF2-40B4-BE49-F238E27FC236}">
                <a16:creationId xmlns:a16="http://schemas.microsoft.com/office/drawing/2014/main" id="{2AEB144E-5967-2C17-FFF1-CBA5E5834808}"/>
              </a:ext>
            </a:extLst>
          </p:cNvPr>
          <p:cNvSpPr/>
          <p:nvPr/>
        </p:nvSpPr>
        <p:spPr>
          <a:xfrm>
            <a:off x="1352163" y="5005382"/>
            <a:ext cx="164910" cy="143680"/>
          </a:xfrm>
          <a:custGeom>
            <a:avLst/>
            <a:gdLst>
              <a:gd name="connsiteX0" fmla="*/ 472908 w 605431"/>
              <a:gd name="connsiteY0" fmla="*/ 396935 h 527488"/>
              <a:gd name="connsiteX1" fmla="*/ 489984 w 605431"/>
              <a:gd name="connsiteY1" fmla="*/ 399225 h 527488"/>
              <a:gd name="connsiteX2" fmla="*/ 585815 w 605431"/>
              <a:gd name="connsiteY2" fmla="*/ 454202 h 527488"/>
              <a:gd name="connsiteX3" fmla="*/ 593970 w 605431"/>
              <a:gd name="connsiteY3" fmla="*/ 484744 h 527488"/>
              <a:gd name="connsiteX4" fmla="*/ 563386 w 605431"/>
              <a:gd name="connsiteY4" fmla="*/ 492889 h 527488"/>
              <a:gd name="connsiteX5" fmla="*/ 467556 w 605431"/>
              <a:gd name="connsiteY5" fmla="*/ 437913 h 527488"/>
              <a:gd name="connsiteX6" fmla="*/ 459400 w 605431"/>
              <a:gd name="connsiteY6" fmla="*/ 407370 h 527488"/>
              <a:gd name="connsiteX7" fmla="*/ 472908 w 605431"/>
              <a:gd name="connsiteY7" fmla="*/ 396935 h 527488"/>
              <a:gd name="connsiteX8" fmla="*/ 472314 w 605431"/>
              <a:gd name="connsiteY8" fmla="*/ 242496 h 527488"/>
              <a:gd name="connsiteX9" fmla="*/ 583019 w 605431"/>
              <a:gd name="connsiteY9" fmla="*/ 242496 h 527488"/>
              <a:gd name="connsiteX10" fmla="*/ 605431 w 605431"/>
              <a:gd name="connsiteY10" fmla="*/ 264910 h 527488"/>
              <a:gd name="connsiteX11" fmla="*/ 583019 w 605431"/>
              <a:gd name="connsiteY11" fmla="*/ 287323 h 527488"/>
              <a:gd name="connsiteX12" fmla="*/ 472314 w 605431"/>
              <a:gd name="connsiteY12" fmla="*/ 287323 h 527488"/>
              <a:gd name="connsiteX13" fmla="*/ 449901 w 605431"/>
              <a:gd name="connsiteY13" fmla="*/ 264910 h 527488"/>
              <a:gd name="connsiteX14" fmla="*/ 472314 w 605431"/>
              <a:gd name="connsiteY14" fmla="*/ 242496 h 527488"/>
              <a:gd name="connsiteX15" fmla="*/ 577059 w 605431"/>
              <a:gd name="connsiteY15" fmla="*/ 33961 h 527488"/>
              <a:gd name="connsiteX16" fmla="*/ 590565 w 605431"/>
              <a:gd name="connsiteY16" fmla="*/ 44398 h 527488"/>
              <a:gd name="connsiteX17" fmla="*/ 582410 w 605431"/>
              <a:gd name="connsiteY17" fmla="*/ 74948 h 527488"/>
              <a:gd name="connsiteX18" fmla="*/ 487276 w 605431"/>
              <a:gd name="connsiteY18" fmla="*/ 129936 h 527488"/>
              <a:gd name="connsiteX19" fmla="*/ 456017 w 605431"/>
              <a:gd name="connsiteY19" fmla="*/ 121790 h 527488"/>
              <a:gd name="connsiteX20" fmla="*/ 464851 w 605431"/>
              <a:gd name="connsiteY20" fmla="*/ 91240 h 527488"/>
              <a:gd name="connsiteX21" fmla="*/ 559986 w 605431"/>
              <a:gd name="connsiteY21" fmla="*/ 36252 h 527488"/>
              <a:gd name="connsiteX22" fmla="*/ 577059 w 605431"/>
              <a:gd name="connsiteY22" fmla="*/ 33961 h 527488"/>
              <a:gd name="connsiteX23" fmla="*/ 335523 w 605431"/>
              <a:gd name="connsiteY23" fmla="*/ 184 h 527488"/>
              <a:gd name="connsiteX24" fmla="*/ 354720 w 605431"/>
              <a:gd name="connsiteY24" fmla="*/ 3746 h 527488"/>
              <a:gd name="connsiteX25" fmla="*/ 374427 w 605431"/>
              <a:gd name="connsiteY25" fmla="*/ 35632 h 527488"/>
              <a:gd name="connsiteX26" fmla="*/ 374427 w 605431"/>
              <a:gd name="connsiteY26" fmla="*/ 492210 h 527488"/>
              <a:gd name="connsiteX27" fmla="*/ 354720 w 605431"/>
              <a:gd name="connsiteY27" fmla="*/ 524096 h 527488"/>
              <a:gd name="connsiteX28" fmla="*/ 339091 w 605431"/>
              <a:gd name="connsiteY28" fmla="*/ 527488 h 527488"/>
              <a:gd name="connsiteX29" fmla="*/ 317345 w 605431"/>
              <a:gd name="connsiteY29" fmla="*/ 520025 h 527488"/>
              <a:gd name="connsiteX30" fmla="*/ 201823 w 605431"/>
              <a:gd name="connsiteY30" fmla="*/ 429795 h 527488"/>
              <a:gd name="connsiteX31" fmla="*/ 184835 w 605431"/>
              <a:gd name="connsiteY31" fmla="*/ 431830 h 527488"/>
              <a:gd name="connsiteX32" fmla="*/ 68633 w 605431"/>
              <a:gd name="connsiteY32" fmla="*/ 431830 h 527488"/>
              <a:gd name="connsiteX33" fmla="*/ 0 w 605431"/>
              <a:gd name="connsiteY33" fmla="*/ 362631 h 527488"/>
              <a:gd name="connsiteX34" fmla="*/ 0 w 605431"/>
              <a:gd name="connsiteY34" fmla="*/ 161818 h 527488"/>
              <a:gd name="connsiteX35" fmla="*/ 68633 w 605431"/>
              <a:gd name="connsiteY35" fmla="*/ 93298 h 527488"/>
              <a:gd name="connsiteX36" fmla="*/ 184835 w 605431"/>
              <a:gd name="connsiteY36" fmla="*/ 93298 h 527488"/>
              <a:gd name="connsiteX37" fmla="*/ 204542 w 605431"/>
              <a:gd name="connsiteY37" fmla="*/ 96011 h 527488"/>
              <a:gd name="connsiteX38" fmla="*/ 317345 w 605431"/>
              <a:gd name="connsiteY38" fmla="*/ 7816 h 527488"/>
              <a:gd name="connsiteX39" fmla="*/ 335523 w 605431"/>
              <a:gd name="connsiteY39" fmla="*/ 184 h 52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431" h="527488">
                <a:moveTo>
                  <a:pt x="472908" y="396935"/>
                </a:moveTo>
                <a:cubicBezTo>
                  <a:pt x="478430" y="395493"/>
                  <a:pt x="484547" y="396171"/>
                  <a:pt x="489984" y="399225"/>
                </a:cubicBezTo>
                <a:lnTo>
                  <a:pt x="585815" y="454202"/>
                </a:lnTo>
                <a:cubicBezTo>
                  <a:pt x="596009" y="460310"/>
                  <a:pt x="600087" y="473885"/>
                  <a:pt x="593970" y="484744"/>
                </a:cubicBezTo>
                <a:cubicBezTo>
                  <a:pt x="587853" y="495604"/>
                  <a:pt x="573581" y="499676"/>
                  <a:pt x="563386" y="492889"/>
                </a:cubicBezTo>
                <a:lnTo>
                  <a:pt x="467556" y="437913"/>
                </a:lnTo>
                <a:cubicBezTo>
                  <a:pt x="456681" y="431804"/>
                  <a:pt x="453283" y="418230"/>
                  <a:pt x="459400" y="407370"/>
                </a:cubicBezTo>
                <a:cubicBezTo>
                  <a:pt x="462458" y="401941"/>
                  <a:pt x="467386" y="398377"/>
                  <a:pt x="472908" y="396935"/>
                </a:cubicBezTo>
                <a:close/>
                <a:moveTo>
                  <a:pt x="472314" y="242496"/>
                </a:moveTo>
                <a:lnTo>
                  <a:pt x="583019" y="242496"/>
                </a:lnTo>
                <a:cubicBezTo>
                  <a:pt x="595244" y="242496"/>
                  <a:pt x="605431" y="252684"/>
                  <a:pt x="605431" y="264910"/>
                </a:cubicBezTo>
                <a:cubicBezTo>
                  <a:pt x="605431" y="277814"/>
                  <a:pt x="595244" y="287323"/>
                  <a:pt x="583019" y="287323"/>
                </a:cubicBezTo>
                <a:lnTo>
                  <a:pt x="472314" y="287323"/>
                </a:lnTo>
                <a:cubicBezTo>
                  <a:pt x="460089" y="287323"/>
                  <a:pt x="449901" y="277814"/>
                  <a:pt x="449901" y="264910"/>
                </a:cubicBezTo>
                <a:cubicBezTo>
                  <a:pt x="449901" y="252684"/>
                  <a:pt x="460089" y="242496"/>
                  <a:pt x="472314" y="242496"/>
                </a:cubicBezTo>
                <a:close/>
                <a:moveTo>
                  <a:pt x="577059" y="33961"/>
                </a:moveTo>
                <a:cubicBezTo>
                  <a:pt x="582580" y="35403"/>
                  <a:pt x="587507" y="38967"/>
                  <a:pt x="590565" y="44398"/>
                </a:cubicBezTo>
                <a:cubicBezTo>
                  <a:pt x="597360" y="55260"/>
                  <a:pt x="593283" y="68838"/>
                  <a:pt x="582410" y="74948"/>
                </a:cubicBezTo>
                <a:lnTo>
                  <a:pt x="487276" y="129936"/>
                </a:lnTo>
                <a:cubicBezTo>
                  <a:pt x="476403" y="136046"/>
                  <a:pt x="462812" y="132652"/>
                  <a:pt x="456017" y="121790"/>
                </a:cubicBezTo>
                <a:cubicBezTo>
                  <a:pt x="449901" y="110928"/>
                  <a:pt x="453978" y="97350"/>
                  <a:pt x="464851" y="91240"/>
                </a:cubicBezTo>
                <a:lnTo>
                  <a:pt x="559986" y="36252"/>
                </a:lnTo>
                <a:cubicBezTo>
                  <a:pt x="565422" y="33197"/>
                  <a:pt x="571538" y="32518"/>
                  <a:pt x="577059" y="33961"/>
                </a:cubicBezTo>
                <a:close/>
                <a:moveTo>
                  <a:pt x="335523" y="184"/>
                </a:moveTo>
                <a:cubicBezTo>
                  <a:pt x="341979" y="-494"/>
                  <a:pt x="348604" y="693"/>
                  <a:pt x="354720" y="3746"/>
                </a:cubicBezTo>
                <a:cubicBezTo>
                  <a:pt x="366952" y="9852"/>
                  <a:pt x="374427" y="22063"/>
                  <a:pt x="374427" y="35632"/>
                </a:cubicBezTo>
                <a:lnTo>
                  <a:pt x="374427" y="492210"/>
                </a:lnTo>
                <a:cubicBezTo>
                  <a:pt x="374427" y="505778"/>
                  <a:pt x="366952" y="517990"/>
                  <a:pt x="354720" y="524096"/>
                </a:cubicBezTo>
                <a:cubicBezTo>
                  <a:pt x="349963" y="526810"/>
                  <a:pt x="344527" y="527488"/>
                  <a:pt x="339091" y="527488"/>
                </a:cubicBezTo>
                <a:cubicBezTo>
                  <a:pt x="331616" y="527488"/>
                  <a:pt x="324141" y="525453"/>
                  <a:pt x="317345" y="520025"/>
                </a:cubicBezTo>
                <a:lnTo>
                  <a:pt x="201823" y="429795"/>
                </a:lnTo>
                <a:cubicBezTo>
                  <a:pt x="196387" y="431152"/>
                  <a:pt x="190951" y="431830"/>
                  <a:pt x="184835" y="431830"/>
                </a:cubicBezTo>
                <a:lnTo>
                  <a:pt x="68633" y="431830"/>
                </a:lnTo>
                <a:cubicBezTo>
                  <a:pt x="30579" y="431830"/>
                  <a:pt x="0" y="400623"/>
                  <a:pt x="0" y="362631"/>
                </a:cubicBezTo>
                <a:lnTo>
                  <a:pt x="0" y="161818"/>
                </a:lnTo>
                <a:cubicBezTo>
                  <a:pt x="0" y="123827"/>
                  <a:pt x="30579" y="93298"/>
                  <a:pt x="68633" y="93298"/>
                </a:cubicBezTo>
                <a:lnTo>
                  <a:pt x="184835" y="93298"/>
                </a:lnTo>
                <a:cubicBezTo>
                  <a:pt x="191630" y="93298"/>
                  <a:pt x="198426" y="94654"/>
                  <a:pt x="204542" y="96011"/>
                </a:cubicBezTo>
                <a:lnTo>
                  <a:pt x="317345" y="7816"/>
                </a:lnTo>
                <a:cubicBezTo>
                  <a:pt x="322782" y="3407"/>
                  <a:pt x="329067" y="863"/>
                  <a:pt x="335523" y="1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36" name="wheel-with-cogs_48698">
            <a:extLst>
              <a:ext uri="{FF2B5EF4-FFF2-40B4-BE49-F238E27FC236}">
                <a16:creationId xmlns:a16="http://schemas.microsoft.com/office/drawing/2014/main" id="{D7D71892-FA5D-CEB4-3F6A-4705C8BCA97D}"/>
              </a:ext>
            </a:extLst>
          </p:cNvPr>
          <p:cNvSpPr/>
          <p:nvPr/>
        </p:nvSpPr>
        <p:spPr>
          <a:xfrm>
            <a:off x="3273750" y="4957444"/>
            <a:ext cx="226646" cy="226331"/>
          </a:xfrm>
          <a:custGeom>
            <a:avLst/>
            <a:gdLst>
              <a:gd name="T0" fmla="*/ 7722 w 7722"/>
              <a:gd name="T1" fmla="*/ 4718 h 7722"/>
              <a:gd name="T2" fmla="*/ 7722 w 7722"/>
              <a:gd name="T3" fmla="*/ 3167 h 7722"/>
              <a:gd name="T4" fmla="*/ 7600 w 7722"/>
              <a:gd name="T5" fmla="*/ 3045 h 7722"/>
              <a:gd name="T6" fmla="*/ 6396 w 7722"/>
              <a:gd name="T7" fmla="*/ 2481 h 7722"/>
              <a:gd name="T8" fmla="*/ 7168 w 7722"/>
              <a:gd name="T9" fmla="*/ 1708 h 7722"/>
              <a:gd name="T10" fmla="*/ 6072 w 7722"/>
              <a:gd name="T11" fmla="*/ 612 h 7722"/>
              <a:gd name="T12" fmla="*/ 5899 w 7722"/>
              <a:gd name="T13" fmla="*/ 612 h 7722"/>
              <a:gd name="T14" fmla="*/ 4677 w 7722"/>
              <a:gd name="T15" fmla="*/ 1079 h 7722"/>
              <a:gd name="T16" fmla="*/ 4677 w 7722"/>
              <a:gd name="T17" fmla="*/ 0 h 7722"/>
              <a:gd name="T18" fmla="*/ 3127 w 7722"/>
              <a:gd name="T19" fmla="*/ 0 h 7722"/>
              <a:gd name="T20" fmla="*/ 3004 w 7722"/>
              <a:gd name="T21" fmla="*/ 122 h 7722"/>
              <a:gd name="T22" fmla="*/ 2498 w 7722"/>
              <a:gd name="T23" fmla="*/ 1286 h 7722"/>
              <a:gd name="T24" fmla="*/ 1737 w 7722"/>
              <a:gd name="T25" fmla="*/ 525 h 7722"/>
              <a:gd name="T26" fmla="*/ 640 w 7722"/>
              <a:gd name="T27" fmla="*/ 1621 h 7722"/>
              <a:gd name="T28" fmla="*/ 640 w 7722"/>
              <a:gd name="T29" fmla="*/ 1794 h 7722"/>
              <a:gd name="T30" fmla="*/ 1065 w 7722"/>
              <a:gd name="T31" fmla="*/ 3004 h 7722"/>
              <a:gd name="T32" fmla="*/ 0 w 7722"/>
              <a:gd name="T33" fmla="*/ 3004 h 7722"/>
              <a:gd name="T34" fmla="*/ 0 w 7722"/>
              <a:gd name="T35" fmla="*/ 4555 h 7722"/>
              <a:gd name="T36" fmla="*/ 122 w 7722"/>
              <a:gd name="T37" fmla="*/ 4677 h 7722"/>
              <a:gd name="T38" fmla="*/ 1300 w 7722"/>
              <a:gd name="T39" fmla="*/ 5268 h 7722"/>
              <a:gd name="T40" fmla="*/ 554 w 7722"/>
              <a:gd name="T41" fmla="*/ 6014 h 7722"/>
              <a:gd name="T42" fmla="*/ 1650 w 7722"/>
              <a:gd name="T43" fmla="*/ 7111 h 7722"/>
              <a:gd name="T44" fmla="*/ 1823 w 7722"/>
              <a:gd name="T45" fmla="*/ 7111 h 7722"/>
              <a:gd name="T46" fmla="*/ 3045 w 7722"/>
              <a:gd name="T47" fmla="*/ 6654 h 7722"/>
              <a:gd name="T48" fmla="*/ 3045 w 7722"/>
              <a:gd name="T49" fmla="*/ 7722 h 7722"/>
              <a:gd name="T50" fmla="*/ 4595 w 7722"/>
              <a:gd name="T51" fmla="*/ 7722 h 7722"/>
              <a:gd name="T52" fmla="*/ 4718 w 7722"/>
              <a:gd name="T53" fmla="*/ 7600 h 7722"/>
              <a:gd name="T54" fmla="*/ 5210 w 7722"/>
              <a:gd name="T55" fmla="*/ 6422 h 7722"/>
              <a:gd name="T56" fmla="*/ 5985 w 7722"/>
              <a:gd name="T57" fmla="*/ 7197 h 7722"/>
              <a:gd name="T58" fmla="*/ 7082 w 7722"/>
              <a:gd name="T59" fmla="*/ 6101 h 7722"/>
              <a:gd name="T60" fmla="*/ 7082 w 7722"/>
              <a:gd name="T61" fmla="*/ 5928 h 7722"/>
              <a:gd name="T62" fmla="*/ 6616 w 7722"/>
              <a:gd name="T63" fmla="*/ 4718 h 7722"/>
              <a:gd name="T64" fmla="*/ 7600 w 7722"/>
              <a:gd name="T65" fmla="*/ 4718 h 7722"/>
              <a:gd name="T66" fmla="*/ 3841 w 7722"/>
              <a:gd name="T67" fmla="*/ 5595 h 7722"/>
              <a:gd name="T68" fmla="*/ 3841 w 7722"/>
              <a:gd name="T69" fmla="*/ 2127 h 7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22" h="7722">
                <a:moveTo>
                  <a:pt x="7600" y="4718"/>
                </a:moveTo>
                <a:lnTo>
                  <a:pt x="7722" y="4718"/>
                </a:lnTo>
                <a:lnTo>
                  <a:pt x="7722" y="4595"/>
                </a:lnTo>
                <a:lnTo>
                  <a:pt x="7722" y="3167"/>
                </a:lnTo>
                <a:lnTo>
                  <a:pt x="7722" y="3045"/>
                </a:lnTo>
                <a:lnTo>
                  <a:pt x="7600" y="3045"/>
                </a:lnTo>
                <a:lnTo>
                  <a:pt x="6628" y="3045"/>
                </a:lnTo>
                <a:cubicBezTo>
                  <a:pt x="6571" y="2849"/>
                  <a:pt x="6493" y="2660"/>
                  <a:pt x="6396" y="2481"/>
                </a:cubicBezTo>
                <a:lnTo>
                  <a:pt x="7082" y="1794"/>
                </a:lnTo>
                <a:lnTo>
                  <a:pt x="7168" y="1708"/>
                </a:lnTo>
                <a:lnTo>
                  <a:pt x="7082" y="1621"/>
                </a:lnTo>
                <a:lnTo>
                  <a:pt x="6072" y="612"/>
                </a:lnTo>
                <a:lnTo>
                  <a:pt x="5985" y="525"/>
                </a:lnTo>
                <a:lnTo>
                  <a:pt x="5899" y="612"/>
                </a:lnTo>
                <a:lnTo>
                  <a:pt x="5210" y="1300"/>
                </a:lnTo>
                <a:cubicBezTo>
                  <a:pt x="5040" y="1209"/>
                  <a:pt x="4861" y="1135"/>
                  <a:pt x="4677" y="1079"/>
                </a:cubicBezTo>
                <a:lnTo>
                  <a:pt x="4677" y="122"/>
                </a:lnTo>
                <a:lnTo>
                  <a:pt x="4677" y="0"/>
                </a:lnTo>
                <a:lnTo>
                  <a:pt x="4555" y="0"/>
                </a:lnTo>
                <a:lnTo>
                  <a:pt x="3127" y="0"/>
                </a:lnTo>
                <a:lnTo>
                  <a:pt x="3004" y="0"/>
                </a:lnTo>
                <a:lnTo>
                  <a:pt x="3004" y="122"/>
                </a:lnTo>
                <a:lnTo>
                  <a:pt x="3004" y="1080"/>
                </a:lnTo>
                <a:cubicBezTo>
                  <a:pt x="2829" y="1132"/>
                  <a:pt x="2660" y="1201"/>
                  <a:pt x="2498" y="1286"/>
                </a:cubicBezTo>
                <a:lnTo>
                  <a:pt x="1823" y="612"/>
                </a:lnTo>
                <a:lnTo>
                  <a:pt x="1737" y="525"/>
                </a:lnTo>
                <a:lnTo>
                  <a:pt x="1650" y="612"/>
                </a:lnTo>
                <a:lnTo>
                  <a:pt x="640" y="1621"/>
                </a:lnTo>
                <a:lnTo>
                  <a:pt x="554" y="1708"/>
                </a:lnTo>
                <a:lnTo>
                  <a:pt x="640" y="1794"/>
                </a:lnTo>
                <a:lnTo>
                  <a:pt x="1300" y="2454"/>
                </a:lnTo>
                <a:cubicBezTo>
                  <a:pt x="1203" y="2630"/>
                  <a:pt x="1124" y="2814"/>
                  <a:pt x="1065" y="3004"/>
                </a:cubicBezTo>
                <a:lnTo>
                  <a:pt x="122" y="3004"/>
                </a:lnTo>
                <a:lnTo>
                  <a:pt x="0" y="3004"/>
                </a:lnTo>
                <a:lnTo>
                  <a:pt x="0" y="3127"/>
                </a:lnTo>
                <a:lnTo>
                  <a:pt x="0" y="4555"/>
                </a:lnTo>
                <a:lnTo>
                  <a:pt x="0" y="4677"/>
                </a:lnTo>
                <a:lnTo>
                  <a:pt x="122" y="4677"/>
                </a:lnTo>
                <a:lnTo>
                  <a:pt x="1053" y="4677"/>
                </a:lnTo>
                <a:cubicBezTo>
                  <a:pt x="1113" y="4882"/>
                  <a:pt x="1196" y="5080"/>
                  <a:pt x="1300" y="5268"/>
                </a:cubicBezTo>
                <a:lnTo>
                  <a:pt x="640" y="5928"/>
                </a:lnTo>
                <a:lnTo>
                  <a:pt x="554" y="6014"/>
                </a:lnTo>
                <a:lnTo>
                  <a:pt x="640" y="6101"/>
                </a:lnTo>
                <a:lnTo>
                  <a:pt x="1650" y="7111"/>
                </a:lnTo>
                <a:lnTo>
                  <a:pt x="1737" y="7197"/>
                </a:lnTo>
                <a:lnTo>
                  <a:pt x="1823" y="7111"/>
                </a:lnTo>
                <a:lnTo>
                  <a:pt x="2498" y="6436"/>
                </a:lnTo>
                <a:cubicBezTo>
                  <a:pt x="2672" y="6527"/>
                  <a:pt x="2855" y="6600"/>
                  <a:pt x="3045" y="6654"/>
                </a:cubicBezTo>
                <a:lnTo>
                  <a:pt x="3045" y="7600"/>
                </a:lnTo>
                <a:lnTo>
                  <a:pt x="3045" y="7722"/>
                </a:lnTo>
                <a:lnTo>
                  <a:pt x="3167" y="7722"/>
                </a:lnTo>
                <a:lnTo>
                  <a:pt x="4595" y="7722"/>
                </a:lnTo>
                <a:lnTo>
                  <a:pt x="4718" y="7722"/>
                </a:lnTo>
                <a:lnTo>
                  <a:pt x="4718" y="7600"/>
                </a:lnTo>
                <a:lnTo>
                  <a:pt x="4718" y="6630"/>
                </a:lnTo>
                <a:cubicBezTo>
                  <a:pt x="4888" y="6576"/>
                  <a:pt x="5053" y="6507"/>
                  <a:pt x="5210" y="6422"/>
                </a:cubicBezTo>
                <a:lnTo>
                  <a:pt x="5899" y="7110"/>
                </a:lnTo>
                <a:lnTo>
                  <a:pt x="5985" y="7197"/>
                </a:lnTo>
                <a:lnTo>
                  <a:pt x="6072" y="7110"/>
                </a:lnTo>
                <a:lnTo>
                  <a:pt x="7082" y="6101"/>
                </a:lnTo>
                <a:lnTo>
                  <a:pt x="7168" y="6014"/>
                </a:lnTo>
                <a:lnTo>
                  <a:pt x="7082" y="5928"/>
                </a:lnTo>
                <a:lnTo>
                  <a:pt x="6396" y="5242"/>
                </a:lnTo>
                <a:cubicBezTo>
                  <a:pt x="6486" y="5074"/>
                  <a:pt x="6560" y="4898"/>
                  <a:pt x="6616" y="4718"/>
                </a:cubicBezTo>
                <a:lnTo>
                  <a:pt x="7600" y="4718"/>
                </a:lnTo>
                <a:lnTo>
                  <a:pt x="7600" y="4718"/>
                </a:lnTo>
                <a:close/>
                <a:moveTo>
                  <a:pt x="5575" y="3861"/>
                </a:moveTo>
                <a:cubicBezTo>
                  <a:pt x="5575" y="4817"/>
                  <a:pt x="4797" y="5595"/>
                  <a:pt x="3841" y="5595"/>
                </a:cubicBezTo>
                <a:cubicBezTo>
                  <a:pt x="2885" y="5595"/>
                  <a:pt x="2107" y="4817"/>
                  <a:pt x="2107" y="3861"/>
                </a:cubicBezTo>
                <a:cubicBezTo>
                  <a:pt x="2107" y="2905"/>
                  <a:pt x="2885" y="2127"/>
                  <a:pt x="3841" y="2127"/>
                </a:cubicBezTo>
                <a:cubicBezTo>
                  <a:pt x="4797" y="2127"/>
                  <a:pt x="5575" y="2905"/>
                  <a:pt x="5575" y="3861"/>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58" name="Rectangle 40">
            <a:extLst>
              <a:ext uri="{FF2B5EF4-FFF2-40B4-BE49-F238E27FC236}">
                <a16:creationId xmlns:a16="http://schemas.microsoft.com/office/drawing/2014/main" id="{21AF02AD-3205-0B49-8BB8-895C58EA0206}"/>
              </a:ext>
            </a:extLst>
          </p:cNvPr>
          <p:cNvSpPr/>
          <p:nvPr/>
        </p:nvSpPr>
        <p:spPr>
          <a:xfrm>
            <a:off x="778422" y="1087126"/>
            <a:ext cx="4677192" cy="1446550"/>
          </a:xfrm>
          <a:prstGeom prst="rect">
            <a:avLst/>
          </a:prstGeom>
        </p:spPr>
        <p:txBody>
          <a:bodyPr wrap="square">
            <a:spAutoFit/>
          </a:bodyPr>
          <a:lstStyle/>
          <a:p>
            <a:r>
              <a:rPr lang="en-US" sz="8800" b="1" spc="-300" dirty="0">
                <a:ln w="34925">
                  <a:gradFill>
                    <a:gsLst>
                      <a:gs pos="0">
                        <a:schemeClr val="accent2"/>
                      </a:gs>
                      <a:gs pos="80000">
                        <a:schemeClr val="accent1">
                          <a:alpha val="0"/>
                        </a:schemeClr>
                      </a:gs>
                    </a:gsLst>
                    <a:lin ang="4500000" scaled="0"/>
                  </a:gradFill>
                </a:ln>
                <a:noFill/>
                <a:latin typeface="+mj-lt"/>
              </a:rPr>
              <a:t>01</a:t>
            </a:r>
            <a:endParaRPr lang="en-US" sz="8800" spc="-300" dirty="0">
              <a:ln w="34925">
                <a:gradFill>
                  <a:gsLst>
                    <a:gs pos="0">
                      <a:schemeClr val="accent2"/>
                    </a:gs>
                    <a:gs pos="80000">
                      <a:schemeClr val="accent1">
                        <a:alpha val="0"/>
                      </a:schemeClr>
                    </a:gs>
                  </a:gsLst>
                  <a:lin ang="4500000" scaled="0"/>
                </a:gradFill>
              </a:ln>
              <a:noFill/>
              <a:latin typeface="+mj-lt"/>
            </a:endParaRPr>
          </a:p>
        </p:txBody>
      </p:sp>
    </p:spTree>
    <p:extLst>
      <p:ext uri="{BB962C8B-B14F-4D97-AF65-F5344CB8AC3E}">
        <p14:creationId xmlns:p14="http://schemas.microsoft.com/office/powerpoint/2010/main" val="263891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rown and white concrete building">
            <a:extLst>
              <a:ext uri="{FF2B5EF4-FFF2-40B4-BE49-F238E27FC236}">
                <a16:creationId xmlns:a16="http://schemas.microsoft.com/office/drawing/2014/main" id="{C7011A31-6A92-92F8-5774-182602EA9E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4075" b="9456"/>
          <a:stretch>
            <a:fillRect/>
          </a:stretch>
        </p:blipFill>
        <p:spPr bwMode="auto">
          <a:xfrm>
            <a:off x="752014" y="4117264"/>
            <a:ext cx="4952099" cy="201309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组合 30">
            <a:extLst>
              <a:ext uri="{FF2B5EF4-FFF2-40B4-BE49-F238E27FC236}">
                <a16:creationId xmlns:a16="http://schemas.microsoft.com/office/drawing/2014/main" id="{F44A58CA-BD9F-2403-8424-3BB7329D52B0}"/>
              </a:ext>
            </a:extLst>
          </p:cNvPr>
          <p:cNvGrpSpPr/>
          <p:nvPr/>
        </p:nvGrpSpPr>
        <p:grpSpPr>
          <a:xfrm>
            <a:off x="11538795" y="534191"/>
            <a:ext cx="226645" cy="83345"/>
            <a:chOff x="11262365" y="460223"/>
            <a:chExt cx="226645" cy="83345"/>
          </a:xfrm>
        </p:grpSpPr>
        <p:cxnSp>
          <p:nvCxnSpPr>
            <p:cNvPr id="33" name="直接连接符 32">
              <a:extLst>
                <a:ext uri="{FF2B5EF4-FFF2-40B4-BE49-F238E27FC236}">
                  <a16:creationId xmlns:a16="http://schemas.microsoft.com/office/drawing/2014/main" id="{35884A84-6634-8BE1-F6E7-D39596B27C0C}"/>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4" name="直接连接符 33">
              <a:extLst>
                <a:ext uri="{FF2B5EF4-FFF2-40B4-BE49-F238E27FC236}">
                  <a16:creationId xmlns:a16="http://schemas.microsoft.com/office/drawing/2014/main" id="{EF2C8DD9-EBAC-6795-F088-386BE61ED44B}"/>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35" name="observation-tool_18366">
            <a:extLst>
              <a:ext uri="{FF2B5EF4-FFF2-40B4-BE49-F238E27FC236}">
                <a16:creationId xmlns:a16="http://schemas.microsoft.com/office/drawing/2014/main" id="{DBC306C3-DFAE-99C3-B350-4D6F67D36574}"/>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本框 35">
            <a:extLst>
              <a:ext uri="{FF2B5EF4-FFF2-40B4-BE49-F238E27FC236}">
                <a16:creationId xmlns:a16="http://schemas.microsoft.com/office/drawing/2014/main" id="{52A74EE8-2FE4-939C-2479-D828F356E169}"/>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38" name="标题 1">
            <a:extLst>
              <a:ext uri="{FF2B5EF4-FFF2-40B4-BE49-F238E27FC236}">
                <a16:creationId xmlns:a16="http://schemas.microsoft.com/office/drawing/2014/main" id="{801EB888-9307-9293-398F-FC685311F6F1}"/>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62" name="Oval 30">
            <a:extLst>
              <a:ext uri="{FF2B5EF4-FFF2-40B4-BE49-F238E27FC236}">
                <a16:creationId xmlns:a16="http://schemas.microsoft.com/office/drawing/2014/main" id="{DABE950F-61BA-A128-6B24-C266B6652DF8}"/>
              </a:ext>
            </a:extLst>
          </p:cNvPr>
          <p:cNvSpPr/>
          <p:nvPr/>
        </p:nvSpPr>
        <p:spPr>
          <a:xfrm>
            <a:off x="7196109" y="2725418"/>
            <a:ext cx="2764576" cy="2764576"/>
          </a:xfrm>
          <a:prstGeom prst="ellipse">
            <a:avLst/>
          </a:prstGeom>
          <a:gradFill>
            <a:gsLst>
              <a:gs pos="0">
                <a:schemeClr val="accent1">
                  <a:lumMod val="60000"/>
                  <a:lumOff val="40000"/>
                </a:schemeClr>
              </a:gs>
              <a:gs pos="100000">
                <a:schemeClr val="accent2">
                  <a:lumMod val="60000"/>
                  <a:lumOff val="40000"/>
                </a:schemeClr>
              </a:gs>
            </a:gsLst>
            <a:lin ang="2700000" scaled="1"/>
          </a:gradFill>
          <a:ln>
            <a:noFill/>
          </a:ln>
          <a:effectLst>
            <a:softEdge rad="825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Title 6">
            <a:extLst>
              <a:ext uri="{FF2B5EF4-FFF2-40B4-BE49-F238E27FC236}">
                <a16:creationId xmlns:a16="http://schemas.microsoft.com/office/drawing/2014/main" id="{BC5A225F-6566-52B2-D870-33C11F58C6D7}"/>
              </a:ext>
            </a:extLst>
          </p:cNvPr>
          <p:cNvSpPr txBox="1">
            <a:spLocks/>
          </p:cNvSpPr>
          <p:nvPr/>
        </p:nvSpPr>
        <p:spPr>
          <a:xfrm>
            <a:off x="622300" y="1177970"/>
            <a:ext cx="9144000" cy="7826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gradFill>
                  <a:gsLst>
                    <a:gs pos="28000">
                      <a:schemeClr val="accent1"/>
                    </a:gs>
                    <a:gs pos="100000">
                      <a:schemeClr val="accent2"/>
                    </a:gs>
                  </a:gsLst>
                  <a:lin ang="2700000" scaled="0"/>
                </a:gradFill>
              </a:rPr>
              <a:t>Promotion Form</a:t>
            </a:r>
            <a:endParaRPr lang="en-GB" dirty="0">
              <a:gradFill>
                <a:gsLst>
                  <a:gs pos="28000">
                    <a:schemeClr val="accent1"/>
                  </a:gs>
                  <a:gs pos="100000">
                    <a:schemeClr val="accent2"/>
                  </a:gs>
                </a:gsLst>
                <a:lin ang="2700000" scaled="0"/>
              </a:gradFill>
            </a:endParaRPr>
          </a:p>
        </p:txBody>
      </p:sp>
      <p:sp>
        <p:nvSpPr>
          <p:cNvPr id="64" name="Rectangle 11">
            <a:extLst>
              <a:ext uri="{FF2B5EF4-FFF2-40B4-BE49-F238E27FC236}">
                <a16:creationId xmlns:a16="http://schemas.microsoft.com/office/drawing/2014/main" id="{B79EFB29-676E-35F6-8E43-154672213385}"/>
              </a:ext>
            </a:extLst>
          </p:cNvPr>
          <p:cNvSpPr/>
          <p:nvPr/>
        </p:nvSpPr>
        <p:spPr>
          <a:xfrm>
            <a:off x="5704114" y="4117267"/>
            <a:ext cx="2888343" cy="201683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12">
            <a:extLst>
              <a:ext uri="{FF2B5EF4-FFF2-40B4-BE49-F238E27FC236}">
                <a16:creationId xmlns:a16="http://schemas.microsoft.com/office/drawing/2014/main" id="{7B26BBE2-F673-8C2D-DDF5-F0B06658A874}"/>
              </a:ext>
            </a:extLst>
          </p:cNvPr>
          <p:cNvSpPr/>
          <p:nvPr/>
        </p:nvSpPr>
        <p:spPr>
          <a:xfrm>
            <a:off x="8592457" y="4117267"/>
            <a:ext cx="2888343" cy="20168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13">
            <a:extLst>
              <a:ext uri="{FF2B5EF4-FFF2-40B4-BE49-F238E27FC236}">
                <a16:creationId xmlns:a16="http://schemas.microsoft.com/office/drawing/2014/main" id="{4166DA4D-77E3-8F4F-FF81-4622AE6722E6}"/>
              </a:ext>
            </a:extLst>
          </p:cNvPr>
          <p:cNvSpPr/>
          <p:nvPr/>
        </p:nvSpPr>
        <p:spPr>
          <a:xfrm>
            <a:off x="8592457" y="2100429"/>
            <a:ext cx="2888343" cy="201683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TextBox 14">
            <a:extLst>
              <a:ext uri="{FF2B5EF4-FFF2-40B4-BE49-F238E27FC236}">
                <a16:creationId xmlns:a16="http://schemas.microsoft.com/office/drawing/2014/main" id="{7C77245F-A491-CA3D-484C-64F41F70BE99}"/>
              </a:ext>
            </a:extLst>
          </p:cNvPr>
          <p:cNvSpPr txBox="1"/>
          <p:nvPr/>
        </p:nvSpPr>
        <p:spPr>
          <a:xfrm>
            <a:off x="636814" y="2927078"/>
            <a:ext cx="6144986" cy="664413"/>
          </a:xfrm>
          <a:prstGeom prst="rect">
            <a:avLst/>
          </a:prstGeom>
          <a:noFill/>
        </p:spPr>
        <p:txBody>
          <a:bodyPr wrap="square">
            <a:spAutoFit/>
          </a:bodyPr>
          <a:lstStyle/>
          <a:p>
            <a:pPr>
              <a:lnSpc>
                <a:spcPts val="1500"/>
              </a:lnSpc>
            </a:pPr>
            <a:r>
              <a:rPr lang="en-US" sz="1200" b="0" i="0">
                <a:solidFill>
                  <a:srgbClr val="000000"/>
                </a:solidFill>
                <a:effectLst/>
                <a:latin typeface="+mj-ea"/>
                <a:ea typeface="+mj-ea"/>
              </a:rPr>
              <a:t>The promotion will be conducted in a 15 - minute English roadshow, consisting of a 10 - minute presentation followed by a 5 - minute Q&amp;A session, aiming to effectively convey the project's value to investors.</a:t>
            </a:r>
            <a:endParaRPr lang="en-US" sz="1200" b="0" i="0" dirty="0">
              <a:solidFill>
                <a:srgbClr val="000000"/>
              </a:solidFill>
              <a:effectLst/>
              <a:latin typeface="+mj-ea"/>
              <a:ea typeface="+mj-ea"/>
            </a:endParaRPr>
          </a:p>
        </p:txBody>
      </p:sp>
      <p:sp>
        <p:nvSpPr>
          <p:cNvPr id="68" name="TextBox 15">
            <a:extLst>
              <a:ext uri="{FF2B5EF4-FFF2-40B4-BE49-F238E27FC236}">
                <a16:creationId xmlns:a16="http://schemas.microsoft.com/office/drawing/2014/main" id="{48347CC0-4817-0DB1-BC89-A7AECC86545C}"/>
              </a:ext>
            </a:extLst>
          </p:cNvPr>
          <p:cNvSpPr txBox="1"/>
          <p:nvPr/>
        </p:nvSpPr>
        <p:spPr>
          <a:xfrm>
            <a:off x="622300" y="2201292"/>
            <a:ext cx="2804556" cy="657872"/>
          </a:xfrm>
          <a:prstGeom prst="rect">
            <a:avLst/>
          </a:prstGeom>
          <a:noFill/>
        </p:spPr>
        <p:txBody>
          <a:bodyPr wrap="square" rtlCol="0">
            <a:spAutoFit/>
          </a:bodyPr>
          <a:lstStyle/>
          <a:p>
            <a:pPr>
              <a:lnSpc>
                <a:spcPts val="2200"/>
              </a:lnSpc>
            </a:pPr>
            <a:r>
              <a:rPr lang="en-GB" sz="2000">
                <a:latin typeface="+mj-lt"/>
                <a:cs typeface="Poppins Medium" panose="00000600000000000000" pitchFamily="2" charset="0"/>
              </a:rPr>
              <a:t>Presentation Format</a:t>
            </a:r>
            <a:endParaRPr lang="en-GB" sz="2000" dirty="0">
              <a:latin typeface="+mj-lt"/>
              <a:cs typeface="Poppins Medium" panose="00000600000000000000" pitchFamily="2" charset="0"/>
            </a:endParaRPr>
          </a:p>
        </p:txBody>
      </p:sp>
      <p:sp>
        <p:nvSpPr>
          <p:cNvPr id="70" name="TextBox 19">
            <a:extLst>
              <a:ext uri="{FF2B5EF4-FFF2-40B4-BE49-F238E27FC236}">
                <a16:creationId xmlns:a16="http://schemas.microsoft.com/office/drawing/2014/main" id="{6E0E7681-0B13-0D6C-355D-5B8DD5182D1C}"/>
              </a:ext>
            </a:extLst>
          </p:cNvPr>
          <p:cNvSpPr txBox="1"/>
          <p:nvPr/>
        </p:nvSpPr>
        <p:spPr>
          <a:xfrm>
            <a:off x="5960833" y="4894247"/>
            <a:ext cx="2374904" cy="620170"/>
          </a:xfrm>
          <a:prstGeom prst="rect">
            <a:avLst/>
          </a:prstGeom>
          <a:noFill/>
        </p:spPr>
        <p:txBody>
          <a:bodyPr wrap="square">
            <a:spAutoFit/>
          </a:bodyPr>
          <a:lstStyle/>
          <a:p>
            <a:pPr algn="ctr">
              <a:lnSpc>
                <a:spcPct val="150000"/>
              </a:lnSpc>
            </a:pPr>
            <a:r>
              <a:rPr lang="en-US" sz="1200" b="0" i="0" dirty="0">
                <a:solidFill>
                  <a:schemeClr val="bg1"/>
                </a:solidFill>
                <a:effectLst/>
                <a:latin typeface="+mj-ea"/>
                <a:ea typeface="+mj-ea"/>
              </a:rPr>
              <a:t>The core goal is to secure a $2 million seed - round</a:t>
            </a:r>
          </a:p>
        </p:txBody>
      </p:sp>
      <p:sp>
        <p:nvSpPr>
          <p:cNvPr id="71" name="TextBox 20">
            <a:extLst>
              <a:ext uri="{FF2B5EF4-FFF2-40B4-BE49-F238E27FC236}">
                <a16:creationId xmlns:a16="http://schemas.microsoft.com/office/drawing/2014/main" id="{93D40113-F6A3-BB4E-535B-CA8538E3C229}"/>
              </a:ext>
            </a:extLst>
          </p:cNvPr>
          <p:cNvSpPr txBox="1"/>
          <p:nvPr/>
        </p:nvSpPr>
        <p:spPr>
          <a:xfrm>
            <a:off x="6297806" y="4593908"/>
            <a:ext cx="1700958" cy="369332"/>
          </a:xfrm>
          <a:prstGeom prst="rect">
            <a:avLst/>
          </a:prstGeom>
          <a:noFill/>
        </p:spPr>
        <p:txBody>
          <a:bodyPr wrap="square">
            <a:spAutoFit/>
          </a:bodyPr>
          <a:lstStyle/>
          <a:p>
            <a:pPr algn="ctr"/>
            <a:r>
              <a:rPr lang="en-GB" b="0" i="0" dirty="0">
                <a:solidFill>
                  <a:schemeClr val="bg1"/>
                </a:solidFill>
                <a:effectLst/>
                <a:latin typeface="+mj-lt"/>
                <a:cs typeface="Poppins Medium" panose="00000600000000000000" pitchFamily="2" charset="0"/>
              </a:rPr>
              <a:t>Service 03</a:t>
            </a:r>
            <a:endParaRPr lang="en-GB" dirty="0">
              <a:solidFill>
                <a:schemeClr val="bg1"/>
              </a:solidFill>
              <a:latin typeface="+mj-lt"/>
              <a:cs typeface="Poppins Medium" panose="00000600000000000000" pitchFamily="2" charset="0"/>
            </a:endParaRPr>
          </a:p>
        </p:txBody>
      </p:sp>
      <p:sp>
        <p:nvSpPr>
          <p:cNvPr id="73" name="TextBox 23">
            <a:extLst>
              <a:ext uri="{FF2B5EF4-FFF2-40B4-BE49-F238E27FC236}">
                <a16:creationId xmlns:a16="http://schemas.microsoft.com/office/drawing/2014/main" id="{1167BEA3-73C8-A3EF-7501-2BB82CB9D4E6}"/>
              </a:ext>
            </a:extLst>
          </p:cNvPr>
          <p:cNvSpPr txBox="1"/>
          <p:nvPr/>
        </p:nvSpPr>
        <p:spPr>
          <a:xfrm>
            <a:off x="8849176" y="4894247"/>
            <a:ext cx="2374904" cy="616515"/>
          </a:xfrm>
          <a:prstGeom prst="rect">
            <a:avLst/>
          </a:prstGeom>
          <a:noFill/>
        </p:spPr>
        <p:txBody>
          <a:bodyPr wrap="square">
            <a:spAutoFit/>
          </a:bodyPr>
          <a:lstStyle/>
          <a:p>
            <a:pPr algn="ctr">
              <a:lnSpc>
                <a:spcPct val="150000"/>
              </a:lnSpc>
            </a:pPr>
            <a:r>
              <a:rPr lang="en-US" sz="1200" b="0" i="0" dirty="0">
                <a:solidFill>
                  <a:schemeClr val="tx1">
                    <a:lumMod val="75000"/>
                    <a:lumOff val="25000"/>
                  </a:schemeClr>
                </a:solidFill>
                <a:effectLst/>
                <a:latin typeface="+mj-ea"/>
                <a:ea typeface="+mj-ea"/>
              </a:rPr>
              <a:t>The project is named 「</a:t>
            </a:r>
            <a:r>
              <a:rPr lang="en-US" sz="1200" b="0" i="0" dirty="0" err="1">
                <a:solidFill>
                  <a:schemeClr val="tx1">
                    <a:lumMod val="75000"/>
                    <a:lumOff val="25000"/>
                  </a:schemeClr>
                </a:solidFill>
                <a:effectLst/>
                <a:latin typeface="+mj-ea"/>
                <a:ea typeface="+mj-ea"/>
              </a:rPr>
              <a:t>EcoCrate</a:t>
            </a:r>
            <a:r>
              <a:rPr lang="en-US" sz="1200" b="0" i="0" dirty="0">
                <a:solidFill>
                  <a:schemeClr val="tx1">
                    <a:lumMod val="75000"/>
                    <a:lumOff val="25000"/>
                  </a:schemeClr>
                </a:solidFill>
                <a:effectLst/>
                <a:latin typeface="+mj-ea"/>
                <a:ea typeface="+mj-ea"/>
              </a:rPr>
              <a:t>」, an EU - based</a:t>
            </a:r>
          </a:p>
        </p:txBody>
      </p:sp>
      <p:sp>
        <p:nvSpPr>
          <p:cNvPr id="74" name="TextBox 24">
            <a:extLst>
              <a:ext uri="{FF2B5EF4-FFF2-40B4-BE49-F238E27FC236}">
                <a16:creationId xmlns:a16="http://schemas.microsoft.com/office/drawing/2014/main" id="{17349CB2-85CA-51B0-9900-62DDF4656685}"/>
              </a:ext>
            </a:extLst>
          </p:cNvPr>
          <p:cNvSpPr txBox="1"/>
          <p:nvPr/>
        </p:nvSpPr>
        <p:spPr>
          <a:xfrm>
            <a:off x="9186149" y="4593908"/>
            <a:ext cx="1700958" cy="369332"/>
          </a:xfrm>
          <a:prstGeom prst="rect">
            <a:avLst/>
          </a:prstGeom>
          <a:noFill/>
        </p:spPr>
        <p:txBody>
          <a:bodyPr wrap="square">
            <a:spAutoFit/>
          </a:bodyPr>
          <a:lstStyle/>
          <a:p>
            <a:pPr algn="ctr"/>
            <a:r>
              <a:rPr lang="en-GB" b="0" i="0" dirty="0">
                <a:solidFill>
                  <a:schemeClr val="tx1">
                    <a:lumMod val="75000"/>
                    <a:lumOff val="25000"/>
                  </a:schemeClr>
                </a:solidFill>
                <a:effectLst/>
                <a:latin typeface="+mj-lt"/>
                <a:cs typeface="Poppins Medium" panose="00000600000000000000" pitchFamily="2" charset="0"/>
              </a:rPr>
              <a:t>Service 03</a:t>
            </a:r>
            <a:endParaRPr lang="en-GB" dirty="0">
              <a:solidFill>
                <a:schemeClr val="tx1">
                  <a:lumMod val="75000"/>
                  <a:lumOff val="25000"/>
                </a:schemeClr>
              </a:solidFill>
              <a:latin typeface="+mj-lt"/>
              <a:cs typeface="Poppins Medium" panose="00000600000000000000" pitchFamily="2" charset="0"/>
            </a:endParaRPr>
          </a:p>
        </p:txBody>
      </p:sp>
      <p:sp>
        <p:nvSpPr>
          <p:cNvPr id="76" name="TextBox 26">
            <a:extLst>
              <a:ext uri="{FF2B5EF4-FFF2-40B4-BE49-F238E27FC236}">
                <a16:creationId xmlns:a16="http://schemas.microsoft.com/office/drawing/2014/main" id="{A015322C-54F4-FB86-F424-2E89BB36DCEA}"/>
              </a:ext>
            </a:extLst>
          </p:cNvPr>
          <p:cNvSpPr txBox="1"/>
          <p:nvPr/>
        </p:nvSpPr>
        <p:spPr>
          <a:xfrm>
            <a:off x="8849176" y="2833867"/>
            <a:ext cx="2374904" cy="897169"/>
          </a:xfrm>
          <a:prstGeom prst="rect">
            <a:avLst/>
          </a:prstGeom>
          <a:noFill/>
        </p:spPr>
        <p:txBody>
          <a:bodyPr wrap="square">
            <a:spAutoFit/>
          </a:bodyPr>
          <a:lstStyle/>
          <a:p>
            <a:pPr algn="ctr">
              <a:lnSpc>
                <a:spcPct val="150000"/>
              </a:lnSpc>
            </a:pPr>
            <a:r>
              <a:rPr lang="en-US" sz="1200" b="0" i="0" dirty="0">
                <a:solidFill>
                  <a:schemeClr val="bg1"/>
                </a:solidFill>
                <a:effectLst/>
                <a:latin typeface="+mj-ea"/>
                <a:ea typeface="+mj-ea"/>
              </a:rPr>
              <a:t>The target audience includes international angel/seed</a:t>
            </a:r>
          </a:p>
        </p:txBody>
      </p:sp>
      <p:sp>
        <p:nvSpPr>
          <p:cNvPr id="77" name="TextBox 27">
            <a:extLst>
              <a:ext uri="{FF2B5EF4-FFF2-40B4-BE49-F238E27FC236}">
                <a16:creationId xmlns:a16="http://schemas.microsoft.com/office/drawing/2014/main" id="{E396F4A2-A4A1-415E-C4AB-CF443FA873DF}"/>
              </a:ext>
            </a:extLst>
          </p:cNvPr>
          <p:cNvSpPr txBox="1"/>
          <p:nvPr/>
        </p:nvSpPr>
        <p:spPr>
          <a:xfrm>
            <a:off x="9186149" y="2533528"/>
            <a:ext cx="1700958" cy="369332"/>
          </a:xfrm>
          <a:prstGeom prst="rect">
            <a:avLst/>
          </a:prstGeom>
          <a:noFill/>
        </p:spPr>
        <p:txBody>
          <a:bodyPr wrap="square">
            <a:spAutoFit/>
          </a:bodyPr>
          <a:lstStyle/>
          <a:p>
            <a:pPr algn="ctr"/>
            <a:r>
              <a:rPr lang="en-GB" b="0" i="0" dirty="0">
                <a:solidFill>
                  <a:schemeClr val="bg1"/>
                </a:solidFill>
                <a:effectLst/>
                <a:latin typeface="+mj-lt"/>
                <a:cs typeface="Poppins Medium" panose="00000600000000000000" pitchFamily="2" charset="0"/>
              </a:rPr>
              <a:t>Service 03</a:t>
            </a:r>
            <a:endParaRPr lang="en-GB" dirty="0">
              <a:solidFill>
                <a:schemeClr val="bg1"/>
              </a:solidFill>
              <a:latin typeface="+mj-lt"/>
              <a:cs typeface="Poppins Medium" panose="00000600000000000000" pitchFamily="2" charset="0"/>
            </a:endParaRPr>
          </a:p>
        </p:txBody>
      </p:sp>
      <p:sp>
        <p:nvSpPr>
          <p:cNvPr id="78" name="Oval 28">
            <a:extLst>
              <a:ext uri="{FF2B5EF4-FFF2-40B4-BE49-F238E27FC236}">
                <a16:creationId xmlns:a16="http://schemas.microsoft.com/office/drawing/2014/main" id="{6F53E962-4AFE-7E87-09A3-CE69188D7A8B}"/>
              </a:ext>
            </a:extLst>
          </p:cNvPr>
          <p:cNvSpPr/>
          <p:nvPr/>
        </p:nvSpPr>
        <p:spPr>
          <a:xfrm>
            <a:off x="8128000" y="3664167"/>
            <a:ext cx="928914" cy="928914"/>
          </a:xfrm>
          <a:prstGeom prst="ellipse">
            <a:avLst/>
          </a:prstGeom>
          <a:solidFill>
            <a:schemeClr val="bg1"/>
          </a:solidFill>
          <a:ln>
            <a:solidFill>
              <a:schemeClr val="bg1">
                <a:lumMod val="95000"/>
              </a:schemeClr>
            </a:solidFill>
          </a:ln>
          <a:effectLst>
            <a:outerShdw blurRad="50800" dist="508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10">
            <a:extLst>
              <a:ext uri="{FF2B5EF4-FFF2-40B4-BE49-F238E27FC236}">
                <a16:creationId xmlns:a16="http://schemas.microsoft.com/office/drawing/2014/main" id="{F3F794BF-D555-9448-D52A-D634DE5A33D6}"/>
              </a:ext>
            </a:extLst>
          </p:cNvPr>
          <p:cNvSpPr>
            <a:spLocks noChangeAspect="1" noEditPoints="1"/>
          </p:cNvSpPr>
          <p:nvPr/>
        </p:nvSpPr>
        <p:spPr bwMode="auto">
          <a:xfrm>
            <a:off x="8426302" y="3945744"/>
            <a:ext cx="332311" cy="365760"/>
          </a:xfrm>
          <a:custGeom>
            <a:avLst/>
            <a:gdLst>
              <a:gd name="T0" fmla="*/ 138 w 150"/>
              <a:gd name="T1" fmla="*/ 134 h 164"/>
              <a:gd name="T2" fmla="*/ 128 w 150"/>
              <a:gd name="T3" fmla="*/ 123 h 164"/>
              <a:gd name="T4" fmla="*/ 122 w 150"/>
              <a:gd name="T5" fmla="*/ 123 h 164"/>
              <a:gd name="T6" fmla="*/ 100 w 150"/>
              <a:gd name="T7" fmla="*/ 98 h 164"/>
              <a:gd name="T8" fmla="*/ 91 w 150"/>
              <a:gd name="T9" fmla="*/ 107 h 164"/>
              <a:gd name="T10" fmla="*/ 114 w 150"/>
              <a:gd name="T11" fmla="*/ 132 h 164"/>
              <a:gd name="T12" fmla="*/ 115 w 150"/>
              <a:gd name="T13" fmla="*/ 136 h 164"/>
              <a:gd name="T14" fmla="*/ 124 w 150"/>
              <a:gd name="T15" fmla="*/ 148 h 164"/>
              <a:gd name="T16" fmla="*/ 136 w 150"/>
              <a:gd name="T17" fmla="*/ 156 h 164"/>
              <a:gd name="T18" fmla="*/ 146 w 150"/>
              <a:gd name="T19" fmla="*/ 160 h 164"/>
              <a:gd name="T20" fmla="*/ 148 w 150"/>
              <a:gd name="T21" fmla="*/ 157 h 164"/>
              <a:gd name="T22" fmla="*/ 149 w 150"/>
              <a:gd name="T23" fmla="*/ 156 h 164"/>
              <a:gd name="T24" fmla="*/ 146 w 150"/>
              <a:gd name="T25" fmla="*/ 145 h 164"/>
              <a:gd name="T26" fmla="*/ 138 w 150"/>
              <a:gd name="T27" fmla="*/ 134 h 164"/>
              <a:gd name="T28" fmla="*/ 45 w 150"/>
              <a:gd name="T29" fmla="*/ 74 h 164"/>
              <a:gd name="T30" fmla="*/ 50 w 150"/>
              <a:gd name="T31" fmla="*/ 68 h 164"/>
              <a:gd name="T32" fmla="*/ 11 w 150"/>
              <a:gd name="T33" fmla="*/ 27 h 164"/>
              <a:gd name="T34" fmla="*/ 11 w 150"/>
              <a:gd name="T35" fmla="*/ 22 h 164"/>
              <a:gd name="T36" fmla="*/ 14 w 150"/>
              <a:gd name="T37" fmla="*/ 22 h 164"/>
              <a:gd name="T38" fmla="*/ 55 w 150"/>
              <a:gd name="T39" fmla="*/ 65 h 164"/>
              <a:gd name="T40" fmla="*/ 60 w 150"/>
              <a:gd name="T41" fmla="*/ 58 h 164"/>
              <a:gd name="T42" fmla="*/ 21 w 150"/>
              <a:gd name="T43" fmla="*/ 16 h 164"/>
              <a:gd name="T44" fmla="*/ 21 w 150"/>
              <a:gd name="T45" fmla="*/ 12 h 164"/>
              <a:gd name="T46" fmla="*/ 24 w 150"/>
              <a:gd name="T47" fmla="*/ 12 h 164"/>
              <a:gd name="T48" fmla="*/ 64 w 150"/>
              <a:gd name="T49" fmla="*/ 55 h 164"/>
              <a:gd name="T50" fmla="*/ 70 w 150"/>
              <a:gd name="T51" fmla="*/ 49 h 164"/>
              <a:gd name="T52" fmla="*/ 69 w 150"/>
              <a:gd name="T53" fmla="*/ 49 h 164"/>
              <a:gd name="T54" fmla="*/ 64 w 150"/>
              <a:gd name="T55" fmla="*/ 43 h 164"/>
              <a:gd name="T56" fmla="*/ 31 w 150"/>
              <a:gd name="T57" fmla="*/ 7 h 164"/>
              <a:gd name="T58" fmla="*/ 7 w 150"/>
              <a:gd name="T59" fmla="*/ 7 h 164"/>
              <a:gd name="T60" fmla="*/ 7 w 150"/>
              <a:gd name="T61" fmla="*/ 34 h 164"/>
              <a:gd name="T62" fmla="*/ 45 w 150"/>
              <a:gd name="T63" fmla="*/ 74 h 164"/>
              <a:gd name="T64" fmla="*/ 121 w 150"/>
              <a:gd name="T65" fmla="*/ 76 h 164"/>
              <a:gd name="T66" fmla="*/ 139 w 150"/>
              <a:gd name="T67" fmla="*/ 66 h 164"/>
              <a:gd name="T68" fmla="*/ 150 w 150"/>
              <a:gd name="T69" fmla="*/ 37 h 164"/>
              <a:gd name="T70" fmla="*/ 141 w 150"/>
              <a:gd name="T71" fmla="*/ 34 h 164"/>
              <a:gd name="T72" fmla="*/ 128 w 150"/>
              <a:gd name="T73" fmla="*/ 49 h 164"/>
              <a:gd name="T74" fmla="*/ 117 w 150"/>
              <a:gd name="T75" fmla="*/ 49 h 164"/>
              <a:gd name="T76" fmla="*/ 109 w 150"/>
              <a:gd name="T77" fmla="*/ 39 h 164"/>
              <a:gd name="T78" fmla="*/ 109 w 150"/>
              <a:gd name="T79" fmla="*/ 27 h 164"/>
              <a:gd name="T80" fmla="*/ 123 w 150"/>
              <a:gd name="T81" fmla="*/ 14 h 164"/>
              <a:gd name="T82" fmla="*/ 120 w 150"/>
              <a:gd name="T83" fmla="*/ 3 h 164"/>
              <a:gd name="T84" fmla="*/ 91 w 150"/>
              <a:gd name="T85" fmla="*/ 14 h 164"/>
              <a:gd name="T86" fmla="*/ 81 w 150"/>
              <a:gd name="T87" fmla="*/ 37 h 164"/>
              <a:gd name="T88" fmla="*/ 81 w 150"/>
              <a:gd name="T89" fmla="*/ 46 h 164"/>
              <a:gd name="T90" fmla="*/ 9 w 150"/>
              <a:gd name="T91" fmla="*/ 125 h 164"/>
              <a:gd name="T92" fmla="*/ 2 w 150"/>
              <a:gd name="T93" fmla="*/ 140 h 164"/>
              <a:gd name="T94" fmla="*/ 9 w 150"/>
              <a:gd name="T95" fmla="*/ 156 h 164"/>
              <a:gd name="T96" fmla="*/ 37 w 150"/>
              <a:gd name="T97" fmla="*/ 156 h 164"/>
              <a:gd name="T98" fmla="*/ 110 w 150"/>
              <a:gd name="T99" fmla="*/ 77 h 164"/>
              <a:gd name="T100" fmla="*/ 121 w 150"/>
              <a:gd name="T101" fmla="*/ 76 h 164"/>
              <a:gd name="T102" fmla="*/ 30 w 150"/>
              <a:gd name="T103" fmla="*/ 149 h 164"/>
              <a:gd name="T104" fmla="*/ 14 w 150"/>
              <a:gd name="T105" fmla="*/ 149 h 164"/>
              <a:gd name="T106" fmla="*/ 14 w 150"/>
              <a:gd name="T107" fmla="*/ 132 h 164"/>
              <a:gd name="T108" fmla="*/ 30 w 150"/>
              <a:gd name="T109" fmla="*/ 132 h 164"/>
              <a:gd name="T110" fmla="*/ 30 w 150"/>
              <a:gd name="T111" fmla="*/ 14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0" h="164">
                <a:moveTo>
                  <a:pt x="138" y="134"/>
                </a:moveTo>
                <a:cubicBezTo>
                  <a:pt x="135" y="129"/>
                  <a:pt x="131" y="125"/>
                  <a:pt x="128" y="123"/>
                </a:cubicBezTo>
                <a:cubicBezTo>
                  <a:pt x="125" y="123"/>
                  <a:pt x="122" y="123"/>
                  <a:pt x="122" y="123"/>
                </a:cubicBezTo>
                <a:cubicBezTo>
                  <a:pt x="100" y="98"/>
                  <a:pt x="100" y="98"/>
                  <a:pt x="100" y="98"/>
                </a:cubicBezTo>
                <a:cubicBezTo>
                  <a:pt x="91" y="107"/>
                  <a:pt x="91" y="107"/>
                  <a:pt x="91" y="107"/>
                </a:cubicBezTo>
                <a:cubicBezTo>
                  <a:pt x="114" y="132"/>
                  <a:pt x="114" y="132"/>
                  <a:pt x="114" y="132"/>
                </a:cubicBezTo>
                <a:cubicBezTo>
                  <a:pt x="115" y="136"/>
                  <a:pt x="115" y="136"/>
                  <a:pt x="115" y="136"/>
                </a:cubicBezTo>
                <a:cubicBezTo>
                  <a:pt x="115" y="139"/>
                  <a:pt x="120" y="145"/>
                  <a:pt x="124" y="148"/>
                </a:cubicBezTo>
                <a:cubicBezTo>
                  <a:pt x="136" y="156"/>
                  <a:pt x="136" y="156"/>
                  <a:pt x="136" y="156"/>
                </a:cubicBezTo>
                <a:cubicBezTo>
                  <a:pt x="141" y="159"/>
                  <a:pt x="145" y="160"/>
                  <a:pt x="146" y="160"/>
                </a:cubicBezTo>
                <a:cubicBezTo>
                  <a:pt x="146" y="159"/>
                  <a:pt x="148" y="157"/>
                  <a:pt x="148" y="157"/>
                </a:cubicBezTo>
                <a:cubicBezTo>
                  <a:pt x="149" y="156"/>
                  <a:pt x="149" y="156"/>
                  <a:pt x="149" y="156"/>
                </a:cubicBezTo>
                <a:cubicBezTo>
                  <a:pt x="150" y="156"/>
                  <a:pt x="149" y="150"/>
                  <a:pt x="146" y="145"/>
                </a:cubicBezTo>
                <a:cubicBezTo>
                  <a:pt x="138" y="134"/>
                  <a:pt x="138" y="134"/>
                  <a:pt x="138" y="134"/>
                </a:cubicBezTo>
                <a:close/>
                <a:moveTo>
                  <a:pt x="45" y="74"/>
                </a:moveTo>
                <a:cubicBezTo>
                  <a:pt x="50" y="68"/>
                  <a:pt x="50" y="68"/>
                  <a:pt x="50" y="68"/>
                </a:cubicBezTo>
                <a:cubicBezTo>
                  <a:pt x="11" y="27"/>
                  <a:pt x="11" y="27"/>
                  <a:pt x="11" y="27"/>
                </a:cubicBezTo>
                <a:cubicBezTo>
                  <a:pt x="10" y="25"/>
                  <a:pt x="10" y="24"/>
                  <a:pt x="11" y="22"/>
                </a:cubicBezTo>
                <a:cubicBezTo>
                  <a:pt x="11" y="21"/>
                  <a:pt x="13" y="21"/>
                  <a:pt x="14" y="22"/>
                </a:cubicBezTo>
                <a:cubicBezTo>
                  <a:pt x="55" y="65"/>
                  <a:pt x="55" y="65"/>
                  <a:pt x="55" y="65"/>
                </a:cubicBezTo>
                <a:cubicBezTo>
                  <a:pt x="60" y="58"/>
                  <a:pt x="60" y="58"/>
                  <a:pt x="60" y="58"/>
                </a:cubicBezTo>
                <a:cubicBezTo>
                  <a:pt x="21" y="16"/>
                  <a:pt x="21" y="16"/>
                  <a:pt x="21" y="16"/>
                </a:cubicBezTo>
                <a:cubicBezTo>
                  <a:pt x="20" y="15"/>
                  <a:pt x="20" y="13"/>
                  <a:pt x="21" y="12"/>
                </a:cubicBezTo>
                <a:cubicBezTo>
                  <a:pt x="21" y="10"/>
                  <a:pt x="23" y="10"/>
                  <a:pt x="24" y="12"/>
                </a:cubicBezTo>
                <a:cubicBezTo>
                  <a:pt x="64" y="55"/>
                  <a:pt x="64" y="55"/>
                  <a:pt x="64" y="55"/>
                </a:cubicBezTo>
                <a:cubicBezTo>
                  <a:pt x="70" y="49"/>
                  <a:pt x="70" y="49"/>
                  <a:pt x="70" y="49"/>
                </a:cubicBezTo>
                <a:cubicBezTo>
                  <a:pt x="69" y="49"/>
                  <a:pt x="69" y="49"/>
                  <a:pt x="69" y="49"/>
                </a:cubicBezTo>
                <a:cubicBezTo>
                  <a:pt x="64" y="43"/>
                  <a:pt x="64" y="43"/>
                  <a:pt x="64" y="43"/>
                </a:cubicBezTo>
                <a:cubicBezTo>
                  <a:pt x="31" y="7"/>
                  <a:pt x="31" y="7"/>
                  <a:pt x="31" y="7"/>
                </a:cubicBezTo>
                <a:cubicBezTo>
                  <a:pt x="24" y="0"/>
                  <a:pt x="14" y="0"/>
                  <a:pt x="7" y="7"/>
                </a:cubicBezTo>
                <a:cubicBezTo>
                  <a:pt x="0" y="15"/>
                  <a:pt x="0" y="27"/>
                  <a:pt x="7" y="34"/>
                </a:cubicBezTo>
                <a:cubicBezTo>
                  <a:pt x="45" y="74"/>
                  <a:pt x="45" y="74"/>
                  <a:pt x="45" y="74"/>
                </a:cubicBezTo>
                <a:close/>
                <a:moveTo>
                  <a:pt x="121" y="76"/>
                </a:moveTo>
                <a:cubicBezTo>
                  <a:pt x="128" y="76"/>
                  <a:pt x="135" y="71"/>
                  <a:pt x="139" y="66"/>
                </a:cubicBezTo>
                <a:cubicBezTo>
                  <a:pt x="148" y="58"/>
                  <a:pt x="150" y="48"/>
                  <a:pt x="150" y="37"/>
                </a:cubicBezTo>
                <a:cubicBezTo>
                  <a:pt x="149" y="31"/>
                  <a:pt x="145" y="30"/>
                  <a:pt x="141" y="34"/>
                </a:cubicBezTo>
                <a:cubicBezTo>
                  <a:pt x="128" y="49"/>
                  <a:pt x="128" y="49"/>
                  <a:pt x="128" y="49"/>
                </a:cubicBezTo>
                <a:cubicBezTo>
                  <a:pt x="125" y="52"/>
                  <a:pt x="120" y="52"/>
                  <a:pt x="117" y="49"/>
                </a:cubicBezTo>
                <a:cubicBezTo>
                  <a:pt x="109" y="39"/>
                  <a:pt x="109" y="39"/>
                  <a:pt x="109" y="39"/>
                </a:cubicBezTo>
                <a:cubicBezTo>
                  <a:pt x="106" y="36"/>
                  <a:pt x="106" y="31"/>
                  <a:pt x="109" y="27"/>
                </a:cubicBezTo>
                <a:cubicBezTo>
                  <a:pt x="123" y="14"/>
                  <a:pt x="123" y="14"/>
                  <a:pt x="123" y="14"/>
                </a:cubicBezTo>
                <a:cubicBezTo>
                  <a:pt x="125" y="9"/>
                  <a:pt x="125" y="3"/>
                  <a:pt x="120" y="3"/>
                </a:cubicBezTo>
                <a:cubicBezTo>
                  <a:pt x="109" y="2"/>
                  <a:pt x="99" y="5"/>
                  <a:pt x="91" y="14"/>
                </a:cubicBezTo>
                <a:cubicBezTo>
                  <a:pt x="85" y="19"/>
                  <a:pt x="81" y="28"/>
                  <a:pt x="81" y="37"/>
                </a:cubicBezTo>
                <a:cubicBezTo>
                  <a:pt x="81" y="40"/>
                  <a:pt x="81" y="43"/>
                  <a:pt x="81" y="46"/>
                </a:cubicBezTo>
                <a:cubicBezTo>
                  <a:pt x="9" y="125"/>
                  <a:pt x="9" y="125"/>
                  <a:pt x="9" y="125"/>
                </a:cubicBezTo>
                <a:cubicBezTo>
                  <a:pt x="5" y="129"/>
                  <a:pt x="2" y="134"/>
                  <a:pt x="2" y="140"/>
                </a:cubicBezTo>
                <a:cubicBezTo>
                  <a:pt x="2" y="146"/>
                  <a:pt x="5" y="152"/>
                  <a:pt x="9" y="156"/>
                </a:cubicBezTo>
                <a:cubicBezTo>
                  <a:pt x="16" y="164"/>
                  <a:pt x="30" y="164"/>
                  <a:pt x="37" y="156"/>
                </a:cubicBezTo>
                <a:cubicBezTo>
                  <a:pt x="37" y="156"/>
                  <a:pt x="89" y="100"/>
                  <a:pt x="110" y="77"/>
                </a:cubicBezTo>
                <a:cubicBezTo>
                  <a:pt x="114" y="77"/>
                  <a:pt x="117" y="77"/>
                  <a:pt x="121" y="76"/>
                </a:cubicBezTo>
                <a:close/>
                <a:moveTo>
                  <a:pt x="30" y="149"/>
                </a:moveTo>
                <a:cubicBezTo>
                  <a:pt x="26" y="153"/>
                  <a:pt x="19" y="153"/>
                  <a:pt x="14" y="149"/>
                </a:cubicBezTo>
                <a:cubicBezTo>
                  <a:pt x="10" y="144"/>
                  <a:pt x="10" y="137"/>
                  <a:pt x="14" y="132"/>
                </a:cubicBezTo>
                <a:cubicBezTo>
                  <a:pt x="19" y="128"/>
                  <a:pt x="26" y="128"/>
                  <a:pt x="30" y="132"/>
                </a:cubicBezTo>
                <a:cubicBezTo>
                  <a:pt x="34" y="137"/>
                  <a:pt x="34" y="144"/>
                  <a:pt x="30" y="149"/>
                </a:cubicBezTo>
                <a:close/>
              </a:path>
            </a:pathLst>
          </a:custGeom>
          <a:gradFill>
            <a:gsLst>
              <a:gs pos="0">
                <a:schemeClr val="accent1">
                  <a:lumMod val="100000"/>
                </a:schemeClr>
              </a:gs>
              <a:gs pos="100000">
                <a:schemeClr val="accent2">
                  <a:lumMod val="100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3713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F63EFFEE-1D0C-7542-DF0A-75E6121D12C9}"/>
              </a:ext>
            </a:extLst>
          </p:cNvPr>
          <p:cNvGrpSpPr/>
          <p:nvPr/>
        </p:nvGrpSpPr>
        <p:grpSpPr>
          <a:xfrm>
            <a:off x="11538795" y="534191"/>
            <a:ext cx="226645" cy="83345"/>
            <a:chOff x="11262365" y="460223"/>
            <a:chExt cx="226645" cy="83345"/>
          </a:xfrm>
        </p:grpSpPr>
        <p:cxnSp>
          <p:nvCxnSpPr>
            <p:cNvPr id="31" name="直接连接符 30">
              <a:extLst>
                <a:ext uri="{FF2B5EF4-FFF2-40B4-BE49-F238E27FC236}">
                  <a16:creationId xmlns:a16="http://schemas.microsoft.com/office/drawing/2014/main" id="{7D8C56C6-E793-79FC-DEAB-0B8DF7C98488}"/>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2" name="直接连接符 31">
              <a:extLst>
                <a:ext uri="{FF2B5EF4-FFF2-40B4-BE49-F238E27FC236}">
                  <a16:creationId xmlns:a16="http://schemas.microsoft.com/office/drawing/2014/main" id="{6287A86C-88F3-B75E-C99F-71CD2A2AF256}"/>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33" name="observation-tool_18366">
            <a:extLst>
              <a:ext uri="{FF2B5EF4-FFF2-40B4-BE49-F238E27FC236}">
                <a16:creationId xmlns:a16="http://schemas.microsoft.com/office/drawing/2014/main" id="{46CF5D20-1BBF-07A8-085B-EC6D55BBD84F}"/>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3">
            <a:extLst>
              <a:ext uri="{FF2B5EF4-FFF2-40B4-BE49-F238E27FC236}">
                <a16:creationId xmlns:a16="http://schemas.microsoft.com/office/drawing/2014/main" id="{006B28F0-4B3E-CE3A-33D3-C196568943A2}"/>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36" name="标题 1">
            <a:extLst>
              <a:ext uri="{FF2B5EF4-FFF2-40B4-BE49-F238E27FC236}">
                <a16:creationId xmlns:a16="http://schemas.microsoft.com/office/drawing/2014/main" id="{08778030-897B-7B72-F190-CC1FE666B846}"/>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37" name="TextBox 6">
            <a:extLst>
              <a:ext uri="{FF2B5EF4-FFF2-40B4-BE49-F238E27FC236}">
                <a16:creationId xmlns:a16="http://schemas.microsoft.com/office/drawing/2014/main" id="{DF176267-557F-D83D-C5D9-17B9B3507AB8}"/>
              </a:ext>
            </a:extLst>
          </p:cNvPr>
          <p:cNvSpPr txBox="1"/>
          <p:nvPr/>
        </p:nvSpPr>
        <p:spPr>
          <a:xfrm>
            <a:off x="2273301" y="1296741"/>
            <a:ext cx="7645400" cy="584775"/>
          </a:xfrm>
          <a:prstGeom prst="rect">
            <a:avLst/>
          </a:prstGeom>
          <a:noFill/>
        </p:spPr>
        <p:txBody>
          <a:bodyPr wrap="square" rtlCol="0">
            <a:spAutoFit/>
          </a:bodyPr>
          <a:lstStyle/>
          <a:p>
            <a:pPr algn="ctr"/>
            <a:r>
              <a:rPr lang="en-US" sz="3200" dirty="0">
                <a:gradFill>
                  <a:gsLst>
                    <a:gs pos="28000">
                      <a:schemeClr val="accent1"/>
                    </a:gs>
                    <a:gs pos="100000">
                      <a:schemeClr val="accent2"/>
                    </a:gs>
                  </a:gsLst>
                  <a:lin ang="2700000" scaled="0"/>
                </a:gradFill>
                <a:latin typeface="+mj-lt"/>
                <a:ea typeface="Roboto Black" panose="02000000000000000000" pitchFamily="2" charset="0"/>
                <a:cs typeface="Open Sans Light" panose="020B0306030504020204" pitchFamily="34" charset="0"/>
              </a:rPr>
              <a:t>What our customers say</a:t>
            </a:r>
            <a:endParaRPr lang="ru-RU" sz="3200" dirty="0">
              <a:gradFill>
                <a:gsLst>
                  <a:gs pos="28000">
                    <a:schemeClr val="accent1"/>
                  </a:gs>
                  <a:gs pos="100000">
                    <a:schemeClr val="accent2"/>
                  </a:gs>
                </a:gsLst>
                <a:lin ang="2700000" scaled="0"/>
              </a:gradFill>
              <a:latin typeface="+mj-lt"/>
              <a:ea typeface="Roboto Black" panose="02000000000000000000" pitchFamily="2" charset="0"/>
              <a:cs typeface="Open Sans Light" panose="020B0306030504020204" pitchFamily="34" charset="0"/>
            </a:endParaRPr>
          </a:p>
        </p:txBody>
      </p:sp>
      <p:sp>
        <p:nvSpPr>
          <p:cNvPr id="38" name="Полилиния: фигура 29">
            <a:extLst>
              <a:ext uri="{FF2B5EF4-FFF2-40B4-BE49-F238E27FC236}">
                <a16:creationId xmlns:a16="http://schemas.microsoft.com/office/drawing/2014/main" id="{03509588-728B-786E-73DC-3D6C45B18385}"/>
              </a:ext>
            </a:extLst>
          </p:cNvPr>
          <p:cNvSpPr/>
          <p:nvPr/>
        </p:nvSpPr>
        <p:spPr>
          <a:xfrm>
            <a:off x="5050412" y="2432944"/>
            <a:ext cx="5467808" cy="3376632"/>
          </a:xfrm>
          <a:custGeom>
            <a:avLst/>
            <a:gdLst>
              <a:gd name="connsiteX0" fmla="*/ 0 w 9318334"/>
              <a:gd name="connsiteY0" fmla="*/ 0 h 5754516"/>
              <a:gd name="connsiteX1" fmla="*/ 8809692 w 9318334"/>
              <a:gd name="connsiteY1" fmla="*/ 0 h 5754516"/>
              <a:gd name="connsiteX2" fmla="*/ 9318334 w 9318334"/>
              <a:gd name="connsiteY2" fmla="*/ 508642 h 5754516"/>
              <a:gd name="connsiteX3" fmla="*/ 9318334 w 9318334"/>
              <a:gd name="connsiteY3" fmla="*/ 5245874 h 5754516"/>
              <a:gd name="connsiteX4" fmla="*/ 8809692 w 9318334"/>
              <a:gd name="connsiteY4" fmla="*/ 5754516 h 5754516"/>
              <a:gd name="connsiteX5" fmla="*/ 0 w 9318334"/>
              <a:gd name="connsiteY5" fmla="*/ 5754516 h 5754516"/>
              <a:gd name="connsiteX6" fmla="*/ 0 w 9318334"/>
              <a:gd name="connsiteY6" fmla="*/ 0 h 575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8334" h="5754516">
                <a:moveTo>
                  <a:pt x="0" y="0"/>
                </a:moveTo>
                <a:lnTo>
                  <a:pt x="8809692" y="0"/>
                </a:lnTo>
                <a:cubicBezTo>
                  <a:pt x="9090607" y="0"/>
                  <a:pt x="9318334" y="227727"/>
                  <a:pt x="9318334" y="508642"/>
                </a:cubicBezTo>
                <a:lnTo>
                  <a:pt x="9318334" y="5245874"/>
                </a:lnTo>
                <a:cubicBezTo>
                  <a:pt x="9318334" y="5526789"/>
                  <a:pt x="9090607" y="5754516"/>
                  <a:pt x="8809692" y="5754516"/>
                </a:cubicBezTo>
                <a:lnTo>
                  <a:pt x="0" y="5754516"/>
                </a:lnTo>
                <a:lnTo>
                  <a:pt x="0" y="0"/>
                </a:lnTo>
                <a:close/>
              </a:path>
            </a:pathLst>
          </a:custGeom>
          <a:gradFill>
            <a:gsLst>
              <a:gs pos="95000">
                <a:schemeClr val="accent1"/>
              </a:gs>
              <a:gs pos="0">
                <a:schemeClr val="accent2"/>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50">
              <a:solidFill>
                <a:schemeClr val="tx1"/>
              </a:solidFill>
            </a:endParaRPr>
          </a:p>
        </p:txBody>
      </p:sp>
      <p:sp>
        <p:nvSpPr>
          <p:cNvPr id="39" name="TextBox 32">
            <a:extLst>
              <a:ext uri="{FF2B5EF4-FFF2-40B4-BE49-F238E27FC236}">
                <a16:creationId xmlns:a16="http://schemas.microsoft.com/office/drawing/2014/main" id="{4AB998FA-0958-4C51-510F-75FD6F59C184}"/>
              </a:ext>
            </a:extLst>
          </p:cNvPr>
          <p:cNvSpPr txBox="1"/>
          <p:nvPr/>
        </p:nvSpPr>
        <p:spPr>
          <a:xfrm>
            <a:off x="7413130" y="2781241"/>
            <a:ext cx="742373" cy="585881"/>
          </a:xfrm>
          <a:custGeom>
            <a:avLst/>
            <a:gdLst>
              <a:gd name="connsiteX0" fmla="*/ 990624 w 1063996"/>
              <a:gd name="connsiteY0" fmla="*/ 0 h 839706"/>
              <a:gd name="connsiteX1" fmla="*/ 990624 w 1063996"/>
              <a:gd name="connsiteY1" fmla="*/ 66849 h 839706"/>
              <a:gd name="connsiteX2" fmla="*/ 785182 w 1063996"/>
              <a:gd name="connsiteY2" fmla="*/ 223377 h 839706"/>
              <a:gd name="connsiteX3" fmla="*/ 723222 w 1063996"/>
              <a:gd name="connsiteY3" fmla="*/ 401100 h 839706"/>
              <a:gd name="connsiteX4" fmla="*/ 739528 w 1063996"/>
              <a:gd name="connsiteY4" fmla="*/ 479364 h 839706"/>
              <a:gd name="connsiteX5" fmla="*/ 775399 w 1063996"/>
              <a:gd name="connsiteY5" fmla="*/ 502191 h 839706"/>
              <a:gd name="connsiteX6" fmla="*/ 832468 w 1063996"/>
              <a:gd name="connsiteY6" fmla="*/ 489964 h 839706"/>
              <a:gd name="connsiteX7" fmla="*/ 897685 w 1063996"/>
              <a:gd name="connsiteY7" fmla="*/ 477736 h 839706"/>
              <a:gd name="connsiteX8" fmla="*/ 1014267 w 1063996"/>
              <a:gd name="connsiteY8" fmla="*/ 527466 h 839706"/>
              <a:gd name="connsiteX9" fmla="*/ 1063996 w 1063996"/>
              <a:gd name="connsiteY9" fmla="*/ 648936 h 839706"/>
              <a:gd name="connsiteX10" fmla="*/ 1003667 w 1063996"/>
              <a:gd name="connsiteY10" fmla="*/ 783453 h 839706"/>
              <a:gd name="connsiteX11" fmla="*/ 853663 w 1063996"/>
              <a:gd name="connsiteY11" fmla="*/ 839706 h 839706"/>
              <a:gd name="connsiteX12" fmla="*/ 656373 w 1063996"/>
              <a:gd name="connsiteY12" fmla="*/ 745135 h 839706"/>
              <a:gd name="connsiteX13" fmla="*/ 568325 w 1063996"/>
              <a:gd name="connsiteY13" fmla="*/ 511975 h 839706"/>
              <a:gd name="connsiteX14" fmla="*/ 676752 w 1063996"/>
              <a:gd name="connsiteY14" fmla="*/ 207890 h 839706"/>
              <a:gd name="connsiteX15" fmla="*/ 990624 w 1063996"/>
              <a:gd name="connsiteY15" fmla="*/ 0 h 839706"/>
              <a:gd name="connsiteX16" fmla="*/ 422299 w 1063996"/>
              <a:gd name="connsiteY16" fmla="*/ 0 h 839706"/>
              <a:gd name="connsiteX17" fmla="*/ 422299 w 1063996"/>
              <a:gd name="connsiteY17" fmla="*/ 66849 h 839706"/>
              <a:gd name="connsiteX18" fmla="*/ 216857 w 1063996"/>
              <a:gd name="connsiteY18" fmla="*/ 223377 h 839706"/>
              <a:gd name="connsiteX19" fmla="*/ 154897 w 1063996"/>
              <a:gd name="connsiteY19" fmla="*/ 401100 h 839706"/>
              <a:gd name="connsiteX20" fmla="*/ 171203 w 1063996"/>
              <a:gd name="connsiteY20" fmla="*/ 479364 h 839706"/>
              <a:gd name="connsiteX21" fmla="*/ 207074 w 1063996"/>
              <a:gd name="connsiteY21" fmla="*/ 502191 h 839706"/>
              <a:gd name="connsiteX22" fmla="*/ 264143 w 1063996"/>
              <a:gd name="connsiteY22" fmla="*/ 489964 h 839706"/>
              <a:gd name="connsiteX23" fmla="*/ 329360 w 1063996"/>
              <a:gd name="connsiteY23" fmla="*/ 477736 h 839706"/>
              <a:gd name="connsiteX24" fmla="*/ 445942 w 1063996"/>
              <a:gd name="connsiteY24" fmla="*/ 527466 h 839706"/>
              <a:gd name="connsiteX25" fmla="*/ 495671 w 1063996"/>
              <a:gd name="connsiteY25" fmla="*/ 648936 h 839706"/>
              <a:gd name="connsiteX26" fmla="*/ 435342 w 1063996"/>
              <a:gd name="connsiteY26" fmla="*/ 783453 h 839706"/>
              <a:gd name="connsiteX27" fmla="*/ 285338 w 1063996"/>
              <a:gd name="connsiteY27" fmla="*/ 839706 h 839706"/>
              <a:gd name="connsiteX28" fmla="*/ 88048 w 1063996"/>
              <a:gd name="connsiteY28" fmla="*/ 745135 h 839706"/>
              <a:gd name="connsiteX29" fmla="*/ 0 w 1063996"/>
              <a:gd name="connsiteY29" fmla="*/ 511975 h 839706"/>
              <a:gd name="connsiteX30" fmla="*/ 108427 w 1063996"/>
              <a:gd name="connsiteY30" fmla="*/ 207890 h 839706"/>
              <a:gd name="connsiteX31" fmla="*/ 422299 w 1063996"/>
              <a:gd name="connsiteY31" fmla="*/ 0 h 83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3996" h="839706">
                <a:moveTo>
                  <a:pt x="990624" y="0"/>
                </a:moveTo>
                <a:lnTo>
                  <a:pt x="990624" y="66849"/>
                </a:lnTo>
                <a:cubicBezTo>
                  <a:pt x="894969" y="116851"/>
                  <a:pt x="826488" y="169028"/>
                  <a:pt x="785182" y="223377"/>
                </a:cubicBezTo>
                <a:cubicBezTo>
                  <a:pt x="743876" y="277727"/>
                  <a:pt x="723222" y="336968"/>
                  <a:pt x="723222" y="401100"/>
                </a:cubicBezTo>
                <a:cubicBezTo>
                  <a:pt x="723222" y="439146"/>
                  <a:pt x="728657" y="465233"/>
                  <a:pt x="739528" y="479364"/>
                </a:cubicBezTo>
                <a:cubicBezTo>
                  <a:pt x="749312" y="494583"/>
                  <a:pt x="761268" y="502191"/>
                  <a:pt x="775399" y="502191"/>
                </a:cubicBezTo>
                <a:cubicBezTo>
                  <a:pt x="789530" y="502191"/>
                  <a:pt x="808553" y="498115"/>
                  <a:pt x="832468" y="489964"/>
                </a:cubicBezTo>
                <a:cubicBezTo>
                  <a:pt x="856379" y="481812"/>
                  <a:pt x="878121" y="477736"/>
                  <a:pt x="897685" y="477736"/>
                </a:cubicBezTo>
                <a:cubicBezTo>
                  <a:pt x="942254" y="477736"/>
                  <a:pt x="981112" y="494311"/>
                  <a:pt x="1014267" y="527466"/>
                </a:cubicBezTo>
                <a:cubicBezTo>
                  <a:pt x="1047421" y="560620"/>
                  <a:pt x="1063996" y="601110"/>
                  <a:pt x="1063996" y="648936"/>
                </a:cubicBezTo>
                <a:cubicBezTo>
                  <a:pt x="1063996" y="701113"/>
                  <a:pt x="1043886" y="745951"/>
                  <a:pt x="1003667" y="783453"/>
                </a:cubicBezTo>
                <a:cubicBezTo>
                  <a:pt x="963449" y="820955"/>
                  <a:pt x="913448" y="839706"/>
                  <a:pt x="853663" y="839706"/>
                </a:cubicBezTo>
                <a:cubicBezTo>
                  <a:pt x="780834" y="839706"/>
                  <a:pt x="715070" y="808180"/>
                  <a:pt x="656373" y="745135"/>
                </a:cubicBezTo>
                <a:cubicBezTo>
                  <a:pt x="597675" y="682090"/>
                  <a:pt x="568325" y="604370"/>
                  <a:pt x="568325" y="511975"/>
                </a:cubicBezTo>
                <a:cubicBezTo>
                  <a:pt x="568325" y="403276"/>
                  <a:pt x="604467" y="301913"/>
                  <a:pt x="676752" y="207890"/>
                </a:cubicBezTo>
                <a:cubicBezTo>
                  <a:pt x="749040" y="113863"/>
                  <a:pt x="853663" y="44566"/>
                  <a:pt x="990624" y="0"/>
                </a:cubicBezTo>
                <a:close/>
                <a:moveTo>
                  <a:pt x="422299" y="0"/>
                </a:moveTo>
                <a:lnTo>
                  <a:pt x="422299" y="66849"/>
                </a:lnTo>
                <a:cubicBezTo>
                  <a:pt x="326644" y="116851"/>
                  <a:pt x="258163" y="169028"/>
                  <a:pt x="216857" y="223377"/>
                </a:cubicBezTo>
                <a:cubicBezTo>
                  <a:pt x="175551" y="277727"/>
                  <a:pt x="154897" y="336968"/>
                  <a:pt x="154897" y="401100"/>
                </a:cubicBezTo>
                <a:cubicBezTo>
                  <a:pt x="154897" y="439146"/>
                  <a:pt x="160332" y="465233"/>
                  <a:pt x="171203" y="479364"/>
                </a:cubicBezTo>
                <a:cubicBezTo>
                  <a:pt x="180987" y="494583"/>
                  <a:pt x="192943" y="502191"/>
                  <a:pt x="207074" y="502191"/>
                </a:cubicBezTo>
                <a:cubicBezTo>
                  <a:pt x="221205" y="502191"/>
                  <a:pt x="240228" y="498115"/>
                  <a:pt x="264143" y="489964"/>
                </a:cubicBezTo>
                <a:cubicBezTo>
                  <a:pt x="288054" y="481812"/>
                  <a:pt x="309796" y="477736"/>
                  <a:pt x="329360" y="477736"/>
                </a:cubicBezTo>
                <a:cubicBezTo>
                  <a:pt x="373929" y="477736"/>
                  <a:pt x="412787" y="494311"/>
                  <a:pt x="445942" y="527466"/>
                </a:cubicBezTo>
                <a:cubicBezTo>
                  <a:pt x="479096" y="560620"/>
                  <a:pt x="495671" y="601110"/>
                  <a:pt x="495671" y="648936"/>
                </a:cubicBezTo>
                <a:cubicBezTo>
                  <a:pt x="495671" y="701113"/>
                  <a:pt x="475561" y="745951"/>
                  <a:pt x="435342" y="783453"/>
                </a:cubicBezTo>
                <a:cubicBezTo>
                  <a:pt x="395124" y="820955"/>
                  <a:pt x="345123" y="839706"/>
                  <a:pt x="285338" y="839706"/>
                </a:cubicBezTo>
                <a:cubicBezTo>
                  <a:pt x="212509" y="839706"/>
                  <a:pt x="146745" y="808180"/>
                  <a:pt x="88048" y="745135"/>
                </a:cubicBezTo>
                <a:cubicBezTo>
                  <a:pt x="29350" y="682090"/>
                  <a:pt x="0" y="604370"/>
                  <a:pt x="0" y="511975"/>
                </a:cubicBezTo>
                <a:cubicBezTo>
                  <a:pt x="0" y="403276"/>
                  <a:pt x="36142" y="301913"/>
                  <a:pt x="108427" y="207890"/>
                </a:cubicBezTo>
                <a:cubicBezTo>
                  <a:pt x="180715" y="113863"/>
                  <a:pt x="285338" y="44566"/>
                  <a:pt x="42229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mn-lt"/>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endParaRPr lang="en-US" sz="600" dirty="0">
              <a:solidFill>
                <a:schemeClr val="bg1"/>
              </a:solidFill>
            </a:endParaRPr>
          </a:p>
        </p:txBody>
      </p:sp>
      <p:sp>
        <p:nvSpPr>
          <p:cNvPr id="40" name="TextBox 33">
            <a:extLst>
              <a:ext uri="{FF2B5EF4-FFF2-40B4-BE49-F238E27FC236}">
                <a16:creationId xmlns:a16="http://schemas.microsoft.com/office/drawing/2014/main" id="{98925B6E-CDE4-6FCC-69FB-A33427176EBA}"/>
              </a:ext>
            </a:extLst>
          </p:cNvPr>
          <p:cNvSpPr txBox="1"/>
          <p:nvPr/>
        </p:nvSpPr>
        <p:spPr>
          <a:xfrm>
            <a:off x="5498384" y="3509060"/>
            <a:ext cx="4571863" cy="830099"/>
          </a:xfrm>
          <a:prstGeom prst="rect">
            <a:avLst/>
          </a:prstGeom>
          <a:noFill/>
        </p:spPr>
        <p:txBody>
          <a:bodyPr wrap="square" rtlCol="0">
            <a:spAutoFit/>
          </a:bodyPr>
          <a:lstStyle/>
          <a:p>
            <a:pPr algn="ctr" defTabSz="360000">
              <a:lnSpc>
                <a:spcPct val="150000"/>
              </a:lnSpc>
            </a:pPr>
            <a:r>
              <a:rPr lang="en-US" sz="1100">
                <a:solidFill>
                  <a:schemeClr val="bg1"/>
                </a:solidFill>
                <a:latin typeface="+mj-ea"/>
                <a:ea typeface="+mj-ea"/>
                <a:cs typeface="Open Sans Light" panose="020B0306030504020204" pitchFamily="34" charset="0"/>
              </a:rPr>
              <a:t>The slogan 「We turn cardboard waste into circular cash.」 clearly reflects the project's innovative business model and environmental - economic dual - benefit concept.</a:t>
            </a:r>
            <a:endParaRPr lang="en-US" sz="1100" dirty="0">
              <a:solidFill>
                <a:schemeClr val="bg1"/>
              </a:solidFill>
              <a:latin typeface="+mj-ea"/>
              <a:ea typeface="+mj-ea"/>
              <a:cs typeface="Open Sans Light" panose="020B0306030504020204" pitchFamily="34" charset="0"/>
            </a:endParaRPr>
          </a:p>
        </p:txBody>
      </p:sp>
      <p:sp>
        <p:nvSpPr>
          <p:cNvPr id="41" name="TextBox 34">
            <a:extLst>
              <a:ext uri="{FF2B5EF4-FFF2-40B4-BE49-F238E27FC236}">
                <a16:creationId xmlns:a16="http://schemas.microsoft.com/office/drawing/2014/main" id="{E22CC972-BEB2-4F77-CDC8-F38A6948235C}"/>
              </a:ext>
            </a:extLst>
          </p:cNvPr>
          <p:cNvSpPr txBox="1"/>
          <p:nvPr/>
        </p:nvSpPr>
        <p:spPr>
          <a:xfrm>
            <a:off x="5862089" y="5070701"/>
            <a:ext cx="3844454" cy="384977"/>
          </a:xfrm>
          <a:prstGeom prst="rect">
            <a:avLst/>
          </a:prstGeom>
          <a:noFill/>
        </p:spPr>
        <p:txBody>
          <a:bodyPr wrap="square" rtlCol="0">
            <a:spAutoFit/>
          </a:bodyPr>
          <a:lstStyle/>
          <a:p>
            <a:pPr algn="ctr" defTabSz="360000">
              <a:lnSpc>
                <a:spcPct val="150000"/>
              </a:lnSpc>
            </a:pPr>
            <a:r>
              <a:rPr lang="en-US" sz="1400">
                <a:solidFill>
                  <a:schemeClr val="bg1"/>
                </a:solidFill>
                <a:latin typeface="+mj-lt"/>
                <a:ea typeface="Roboto Light" panose="02000000000000000000" pitchFamily="2" charset="0"/>
                <a:cs typeface="Open Sans Light" panose="020B0306030504020204" pitchFamily="34" charset="0"/>
              </a:rPr>
              <a:t>Financing Details</a:t>
            </a:r>
            <a:endParaRPr lang="en-US" sz="1400" dirty="0">
              <a:solidFill>
                <a:schemeClr val="bg1"/>
              </a:solidFill>
              <a:latin typeface="+mj-lt"/>
              <a:ea typeface="Roboto Light" panose="02000000000000000000" pitchFamily="2" charset="0"/>
              <a:cs typeface="Open Sans Light" panose="020B0306030504020204" pitchFamily="34" charset="0"/>
            </a:endParaRPr>
          </a:p>
        </p:txBody>
      </p:sp>
      <p:grpSp>
        <p:nvGrpSpPr>
          <p:cNvPr id="42" name="Группа 35">
            <a:extLst>
              <a:ext uri="{FF2B5EF4-FFF2-40B4-BE49-F238E27FC236}">
                <a16:creationId xmlns:a16="http://schemas.microsoft.com/office/drawing/2014/main" id="{C4226BD4-18A9-FB52-07D6-B5A1D1D62367}"/>
              </a:ext>
            </a:extLst>
          </p:cNvPr>
          <p:cNvGrpSpPr/>
          <p:nvPr/>
        </p:nvGrpSpPr>
        <p:grpSpPr>
          <a:xfrm>
            <a:off x="7279064" y="4799769"/>
            <a:ext cx="1010505" cy="143248"/>
            <a:chOff x="1964974" y="9534323"/>
            <a:chExt cx="1997426" cy="283152"/>
          </a:xfrm>
        </p:grpSpPr>
        <p:sp>
          <p:nvSpPr>
            <p:cNvPr id="43" name="Freeform: Shape 5">
              <a:extLst>
                <a:ext uri="{FF2B5EF4-FFF2-40B4-BE49-F238E27FC236}">
                  <a16:creationId xmlns:a16="http://schemas.microsoft.com/office/drawing/2014/main" id="{DF6B4C53-4517-EA33-18A5-6AA066A744B8}"/>
                </a:ext>
              </a:extLst>
            </p:cNvPr>
            <p:cNvSpPr/>
            <p:nvPr/>
          </p:nvSpPr>
          <p:spPr>
            <a:xfrm>
              <a:off x="1964974" y="9534323"/>
              <a:ext cx="296892" cy="283152"/>
            </a:xfrm>
            <a:custGeom>
              <a:avLst/>
              <a:gdLst/>
              <a:ahLst/>
              <a:cxnLst/>
              <a:rect l="l" t="t" r="r" b="b"/>
              <a:pathLst>
                <a:path w="212255" h="202432">
                  <a:moveTo>
                    <a:pt x="106128" y="0"/>
                  </a:moveTo>
                  <a:cubicBezTo>
                    <a:pt x="107600" y="66"/>
                    <a:pt x="108865" y="635"/>
                    <a:pt x="109922" y="1705"/>
                  </a:cubicBezTo>
                  <a:cubicBezTo>
                    <a:pt x="110980" y="2776"/>
                    <a:pt x="111799" y="3951"/>
                    <a:pt x="112378" y="5229"/>
                  </a:cubicBezTo>
                  <a:lnTo>
                    <a:pt x="141078" y="63267"/>
                  </a:lnTo>
                  <a:lnTo>
                    <a:pt x="205112" y="72579"/>
                  </a:lnTo>
                  <a:cubicBezTo>
                    <a:pt x="206749" y="72808"/>
                    <a:pt x="208322" y="73371"/>
                    <a:pt x="209832" y="74269"/>
                  </a:cubicBezTo>
                  <a:cubicBezTo>
                    <a:pt x="211341" y="75167"/>
                    <a:pt x="212149" y="76560"/>
                    <a:pt x="212255" y="78447"/>
                  </a:cubicBezTo>
                  <a:cubicBezTo>
                    <a:pt x="212221" y="79603"/>
                    <a:pt x="211875" y="80703"/>
                    <a:pt x="211219" y="81747"/>
                  </a:cubicBezTo>
                  <a:cubicBezTo>
                    <a:pt x="210562" y="82792"/>
                    <a:pt x="209802" y="83732"/>
                    <a:pt x="208939" y="84569"/>
                  </a:cubicBezTo>
                  <a:lnTo>
                    <a:pt x="162635" y="129725"/>
                  </a:lnTo>
                  <a:lnTo>
                    <a:pt x="173605" y="193503"/>
                  </a:lnTo>
                  <a:cubicBezTo>
                    <a:pt x="173666" y="193944"/>
                    <a:pt x="173704" y="194370"/>
                    <a:pt x="173717" y="194779"/>
                  </a:cubicBezTo>
                  <a:cubicBezTo>
                    <a:pt x="173730" y="195188"/>
                    <a:pt x="173736" y="195613"/>
                    <a:pt x="173733" y="196054"/>
                  </a:cubicBezTo>
                  <a:cubicBezTo>
                    <a:pt x="173746" y="197771"/>
                    <a:pt x="173337" y="199249"/>
                    <a:pt x="172505" y="200487"/>
                  </a:cubicBezTo>
                  <a:cubicBezTo>
                    <a:pt x="171673" y="201725"/>
                    <a:pt x="170339" y="202374"/>
                    <a:pt x="168503" y="202432"/>
                  </a:cubicBezTo>
                  <a:cubicBezTo>
                    <a:pt x="167605" y="202424"/>
                    <a:pt x="166723" y="202281"/>
                    <a:pt x="165856" y="202002"/>
                  </a:cubicBezTo>
                  <a:cubicBezTo>
                    <a:pt x="164990" y="201723"/>
                    <a:pt x="164171" y="201356"/>
                    <a:pt x="163401" y="200902"/>
                  </a:cubicBezTo>
                  <a:lnTo>
                    <a:pt x="106128" y="170798"/>
                  </a:lnTo>
                  <a:lnTo>
                    <a:pt x="48854" y="200902"/>
                  </a:lnTo>
                  <a:cubicBezTo>
                    <a:pt x="48028" y="201356"/>
                    <a:pt x="47193" y="201723"/>
                    <a:pt x="46351" y="202002"/>
                  </a:cubicBezTo>
                  <a:cubicBezTo>
                    <a:pt x="45509" y="202281"/>
                    <a:pt x="44642" y="202424"/>
                    <a:pt x="43752" y="202432"/>
                  </a:cubicBezTo>
                  <a:cubicBezTo>
                    <a:pt x="41910" y="202374"/>
                    <a:pt x="40555" y="201725"/>
                    <a:pt x="39686" y="200487"/>
                  </a:cubicBezTo>
                  <a:cubicBezTo>
                    <a:pt x="38817" y="199249"/>
                    <a:pt x="38387" y="197771"/>
                    <a:pt x="38395" y="196054"/>
                  </a:cubicBezTo>
                  <a:cubicBezTo>
                    <a:pt x="38397" y="195613"/>
                    <a:pt x="38424" y="195188"/>
                    <a:pt x="38474" y="194779"/>
                  </a:cubicBezTo>
                  <a:cubicBezTo>
                    <a:pt x="38525" y="194370"/>
                    <a:pt x="38583" y="193944"/>
                    <a:pt x="38650" y="193503"/>
                  </a:cubicBezTo>
                  <a:lnTo>
                    <a:pt x="49620" y="129725"/>
                  </a:lnTo>
                  <a:lnTo>
                    <a:pt x="3189" y="84569"/>
                  </a:lnTo>
                  <a:cubicBezTo>
                    <a:pt x="2386" y="83732"/>
                    <a:pt x="1664" y="82792"/>
                    <a:pt x="1020" y="81747"/>
                  </a:cubicBezTo>
                  <a:cubicBezTo>
                    <a:pt x="377" y="80703"/>
                    <a:pt x="37" y="79603"/>
                    <a:pt x="0" y="78447"/>
                  </a:cubicBezTo>
                  <a:cubicBezTo>
                    <a:pt x="98" y="76560"/>
                    <a:pt x="890" y="75167"/>
                    <a:pt x="2376" y="74269"/>
                  </a:cubicBezTo>
                  <a:cubicBezTo>
                    <a:pt x="3861" y="73371"/>
                    <a:pt x="5450" y="72808"/>
                    <a:pt x="7143" y="72579"/>
                  </a:cubicBezTo>
                  <a:lnTo>
                    <a:pt x="71177" y="63267"/>
                  </a:lnTo>
                  <a:lnTo>
                    <a:pt x="99877" y="5229"/>
                  </a:lnTo>
                  <a:cubicBezTo>
                    <a:pt x="100457" y="3951"/>
                    <a:pt x="101275" y="2776"/>
                    <a:pt x="102333" y="1705"/>
                  </a:cubicBezTo>
                  <a:cubicBezTo>
                    <a:pt x="103390" y="635"/>
                    <a:pt x="104655" y="66"/>
                    <a:pt x="106128" y="0"/>
                  </a:cubicBez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50">
                <a:solidFill>
                  <a:schemeClr val="tx1"/>
                </a:solidFill>
              </a:endParaRPr>
            </a:p>
          </p:txBody>
        </p:sp>
        <p:sp>
          <p:nvSpPr>
            <p:cNvPr id="44" name="Freeform: Shape 5">
              <a:extLst>
                <a:ext uri="{FF2B5EF4-FFF2-40B4-BE49-F238E27FC236}">
                  <a16:creationId xmlns:a16="http://schemas.microsoft.com/office/drawing/2014/main" id="{DF7A009A-AFF7-9D0A-1D5F-3ACD5A98A96D}"/>
                </a:ext>
              </a:extLst>
            </p:cNvPr>
            <p:cNvSpPr/>
            <p:nvPr/>
          </p:nvSpPr>
          <p:spPr>
            <a:xfrm>
              <a:off x="2390108" y="9534323"/>
              <a:ext cx="296892" cy="283152"/>
            </a:xfrm>
            <a:custGeom>
              <a:avLst/>
              <a:gdLst/>
              <a:ahLst/>
              <a:cxnLst/>
              <a:rect l="l" t="t" r="r" b="b"/>
              <a:pathLst>
                <a:path w="212255" h="202432">
                  <a:moveTo>
                    <a:pt x="106128" y="0"/>
                  </a:moveTo>
                  <a:cubicBezTo>
                    <a:pt x="107600" y="66"/>
                    <a:pt x="108865" y="635"/>
                    <a:pt x="109922" y="1705"/>
                  </a:cubicBezTo>
                  <a:cubicBezTo>
                    <a:pt x="110980" y="2776"/>
                    <a:pt x="111799" y="3951"/>
                    <a:pt x="112378" y="5229"/>
                  </a:cubicBezTo>
                  <a:lnTo>
                    <a:pt x="141078" y="63267"/>
                  </a:lnTo>
                  <a:lnTo>
                    <a:pt x="205112" y="72579"/>
                  </a:lnTo>
                  <a:cubicBezTo>
                    <a:pt x="206749" y="72808"/>
                    <a:pt x="208322" y="73371"/>
                    <a:pt x="209832" y="74269"/>
                  </a:cubicBezTo>
                  <a:cubicBezTo>
                    <a:pt x="211341" y="75167"/>
                    <a:pt x="212149" y="76560"/>
                    <a:pt x="212255" y="78447"/>
                  </a:cubicBezTo>
                  <a:cubicBezTo>
                    <a:pt x="212221" y="79603"/>
                    <a:pt x="211875" y="80703"/>
                    <a:pt x="211219" y="81747"/>
                  </a:cubicBezTo>
                  <a:cubicBezTo>
                    <a:pt x="210562" y="82792"/>
                    <a:pt x="209802" y="83732"/>
                    <a:pt x="208939" y="84569"/>
                  </a:cubicBezTo>
                  <a:lnTo>
                    <a:pt x="162635" y="129725"/>
                  </a:lnTo>
                  <a:lnTo>
                    <a:pt x="173605" y="193503"/>
                  </a:lnTo>
                  <a:cubicBezTo>
                    <a:pt x="173666" y="193944"/>
                    <a:pt x="173704" y="194370"/>
                    <a:pt x="173717" y="194779"/>
                  </a:cubicBezTo>
                  <a:cubicBezTo>
                    <a:pt x="173730" y="195188"/>
                    <a:pt x="173736" y="195613"/>
                    <a:pt x="173733" y="196054"/>
                  </a:cubicBezTo>
                  <a:cubicBezTo>
                    <a:pt x="173746" y="197771"/>
                    <a:pt x="173337" y="199249"/>
                    <a:pt x="172505" y="200487"/>
                  </a:cubicBezTo>
                  <a:cubicBezTo>
                    <a:pt x="171673" y="201725"/>
                    <a:pt x="170339" y="202374"/>
                    <a:pt x="168503" y="202432"/>
                  </a:cubicBezTo>
                  <a:cubicBezTo>
                    <a:pt x="167605" y="202424"/>
                    <a:pt x="166723" y="202281"/>
                    <a:pt x="165856" y="202002"/>
                  </a:cubicBezTo>
                  <a:cubicBezTo>
                    <a:pt x="164990" y="201723"/>
                    <a:pt x="164171" y="201356"/>
                    <a:pt x="163401" y="200902"/>
                  </a:cubicBezTo>
                  <a:lnTo>
                    <a:pt x="106128" y="170798"/>
                  </a:lnTo>
                  <a:lnTo>
                    <a:pt x="48854" y="200902"/>
                  </a:lnTo>
                  <a:cubicBezTo>
                    <a:pt x="48028" y="201356"/>
                    <a:pt x="47193" y="201723"/>
                    <a:pt x="46351" y="202002"/>
                  </a:cubicBezTo>
                  <a:cubicBezTo>
                    <a:pt x="45509" y="202281"/>
                    <a:pt x="44642" y="202424"/>
                    <a:pt x="43752" y="202432"/>
                  </a:cubicBezTo>
                  <a:cubicBezTo>
                    <a:pt x="41910" y="202374"/>
                    <a:pt x="40555" y="201725"/>
                    <a:pt x="39686" y="200487"/>
                  </a:cubicBezTo>
                  <a:cubicBezTo>
                    <a:pt x="38817" y="199249"/>
                    <a:pt x="38387" y="197771"/>
                    <a:pt x="38395" y="196054"/>
                  </a:cubicBezTo>
                  <a:cubicBezTo>
                    <a:pt x="38397" y="195613"/>
                    <a:pt x="38424" y="195188"/>
                    <a:pt x="38474" y="194779"/>
                  </a:cubicBezTo>
                  <a:cubicBezTo>
                    <a:pt x="38525" y="194370"/>
                    <a:pt x="38583" y="193944"/>
                    <a:pt x="38650" y="193503"/>
                  </a:cubicBezTo>
                  <a:lnTo>
                    <a:pt x="49620" y="129725"/>
                  </a:lnTo>
                  <a:lnTo>
                    <a:pt x="3189" y="84569"/>
                  </a:lnTo>
                  <a:cubicBezTo>
                    <a:pt x="2386" y="83732"/>
                    <a:pt x="1664" y="82792"/>
                    <a:pt x="1020" y="81747"/>
                  </a:cubicBezTo>
                  <a:cubicBezTo>
                    <a:pt x="377" y="80703"/>
                    <a:pt x="37" y="79603"/>
                    <a:pt x="0" y="78447"/>
                  </a:cubicBezTo>
                  <a:cubicBezTo>
                    <a:pt x="98" y="76560"/>
                    <a:pt x="890" y="75167"/>
                    <a:pt x="2376" y="74269"/>
                  </a:cubicBezTo>
                  <a:cubicBezTo>
                    <a:pt x="3861" y="73371"/>
                    <a:pt x="5450" y="72808"/>
                    <a:pt x="7143" y="72579"/>
                  </a:cubicBezTo>
                  <a:lnTo>
                    <a:pt x="71177" y="63267"/>
                  </a:lnTo>
                  <a:lnTo>
                    <a:pt x="99877" y="5229"/>
                  </a:lnTo>
                  <a:cubicBezTo>
                    <a:pt x="100457" y="3951"/>
                    <a:pt x="101275" y="2776"/>
                    <a:pt x="102333" y="1705"/>
                  </a:cubicBezTo>
                  <a:cubicBezTo>
                    <a:pt x="103390" y="635"/>
                    <a:pt x="104655" y="66"/>
                    <a:pt x="106128" y="0"/>
                  </a:cubicBez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50">
                <a:solidFill>
                  <a:schemeClr val="tx1"/>
                </a:solidFill>
              </a:endParaRPr>
            </a:p>
          </p:txBody>
        </p:sp>
        <p:sp>
          <p:nvSpPr>
            <p:cNvPr id="45" name="Freeform: Shape 5">
              <a:extLst>
                <a:ext uri="{FF2B5EF4-FFF2-40B4-BE49-F238E27FC236}">
                  <a16:creationId xmlns:a16="http://schemas.microsoft.com/office/drawing/2014/main" id="{0A80B3CA-68C6-BD23-6F04-F5B9C03DC054}"/>
                </a:ext>
              </a:extLst>
            </p:cNvPr>
            <p:cNvSpPr/>
            <p:nvPr/>
          </p:nvSpPr>
          <p:spPr>
            <a:xfrm>
              <a:off x="2815241" y="9534323"/>
              <a:ext cx="296892" cy="283152"/>
            </a:xfrm>
            <a:custGeom>
              <a:avLst/>
              <a:gdLst/>
              <a:ahLst/>
              <a:cxnLst/>
              <a:rect l="l" t="t" r="r" b="b"/>
              <a:pathLst>
                <a:path w="212255" h="202432">
                  <a:moveTo>
                    <a:pt x="106128" y="0"/>
                  </a:moveTo>
                  <a:cubicBezTo>
                    <a:pt x="107600" y="66"/>
                    <a:pt x="108865" y="635"/>
                    <a:pt x="109922" y="1705"/>
                  </a:cubicBezTo>
                  <a:cubicBezTo>
                    <a:pt x="110980" y="2776"/>
                    <a:pt x="111799" y="3951"/>
                    <a:pt x="112378" y="5229"/>
                  </a:cubicBezTo>
                  <a:lnTo>
                    <a:pt x="141078" y="63267"/>
                  </a:lnTo>
                  <a:lnTo>
                    <a:pt x="205112" y="72579"/>
                  </a:lnTo>
                  <a:cubicBezTo>
                    <a:pt x="206749" y="72808"/>
                    <a:pt x="208322" y="73371"/>
                    <a:pt x="209832" y="74269"/>
                  </a:cubicBezTo>
                  <a:cubicBezTo>
                    <a:pt x="211341" y="75167"/>
                    <a:pt x="212149" y="76560"/>
                    <a:pt x="212255" y="78447"/>
                  </a:cubicBezTo>
                  <a:cubicBezTo>
                    <a:pt x="212221" y="79603"/>
                    <a:pt x="211875" y="80703"/>
                    <a:pt x="211219" y="81747"/>
                  </a:cubicBezTo>
                  <a:cubicBezTo>
                    <a:pt x="210562" y="82792"/>
                    <a:pt x="209802" y="83732"/>
                    <a:pt x="208939" y="84569"/>
                  </a:cubicBezTo>
                  <a:lnTo>
                    <a:pt x="162635" y="129725"/>
                  </a:lnTo>
                  <a:lnTo>
                    <a:pt x="173605" y="193503"/>
                  </a:lnTo>
                  <a:cubicBezTo>
                    <a:pt x="173666" y="193944"/>
                    <a:pt x="173704" y="194370"/>
                    <a:pt x="173717" y="194779"/>
                  </a:cubicBezTo>
                  <a:cubicBezTo>
                    <a:pt x="173730" y="195188"/>
                    <a:pt x="173736" y="195613"/>
                    <a:pt x="173733" y="196054"/>
                  </a:cubicBezTo>
                  <a:cubicBezTo>
                    <a:pt x="173746" y="197771"/>
                    <a:pt x="173337" y="199249"/>
                    <a:pt x="172505" y="200487"/>
                  </a:cubicBezTo>
                  <a:cubicBezTo>
                    <a:pt x="171673" y="201725"/>
                    <a:pt x="170339" y="202374"/>
                    <a:pt x="168503" y="202432"/>
                  </a:cubicBezTo>
                  <a:cubicBezTo>
                    <a:pt x="167605" y="202424"/>
                    <a:pt x="166723" y="202281"/>
                    <a:pt x="165856" y="202002"/>
                  </a:cubicBezTo>
                  <a:cubicBezTo>
                    <a:pt x="164990" y="201723"/>
                    <a:pt x="164171" y="201356"/>
                    <a:pt x="163401" y="200902"/>
                  </a:cubicBezTo>
                  <a:lnTo>
                    <a:pt x="106128" y="170798"/>
                  </a:lnTo>
                  <a:lnTo>
                    <a:pt x="48854" y="200902"/>
                  </a:lnTo>
                  <a:cubicBezTo>
                    <a:pt x="48028" y="201356"/>
                    <a:pt x="47193" y="201723"/>
                    <a:pt x="46351" y="202002"/>
                  </a:cubicBezTo>
                  <a:cubicBezTo>
                    <a:pt x="45509" y="202281"/>
                    <a:pt x="44642" y="202424"/>
                    <a:pt x="43752" y="202432"/>
                  </a:cubicBezTo>
                  <a:cubicBezTo>
                    <a:pt x="41910" y="202374"/>
                    <a:pt x="40555" y="201725"/>
                    <a:pt x="39686" y="200487"/>
                  </a:cubicBezTo>
                  <a:cubicBezTo>
                    <a:pt x="38817" y="199249"/>
                    <a:pt x="38387" y="197771"/>
                    <a:pt x="38395" y="196054"/>
                  </a:cubicBezTo>
                  <a:cubicBezTo>
                    <a:pt x="38397" y="195613"/>
                    <a:pt x="38424" y="195188"/>
                    <a:pt x="38474" y="194779"/>
                  </a:cubicBezTo>
                  <a:cubicBezTo>
                    <a:pt x="38525" y="194370"/>
                    <a:pt x="38583" y="193944"/>
                    <a:pt x="38650" y="193503"/>
                  </a:cubicBezTo>
                  <a:lnTo>
                    <a:pt x="49620" y="129725"/>
                  </a:lnTo>
                  <a:lnTo>
                    <a:pt x="3189" y="84569"/>
                  </a:lnTo>
                  <a:cubicBezTo>
                    <a:pt x="2386" y="83732"/>
                    <a:pt x="1664" y="82792"/>
                    <a:pt x="1020" y="81747"/>
                  </a:cubicBezTo>
                  <a:cubicBezTo>
                    <a:pt x="377" y="80703"/>
                    <a:pt x="37" y="79603"/>
                    <a:pt x="0" y="78447"/>
                  </a:cubicBezTo>
                  <a:cubicBezTo>
                    <a:pt x="98" y="76560"/>
                    <a:pt x="890" y="75167"/>
                    <a:pt x="2376" y="74269"/>
                  </a:cubicBezTo>
                  <a:cubicBezTo>
                    <a:pt x="3861" y="73371"/>
                    <a:pt x="5450" y="72808"/>
                    <a:pt x="7143" y="72579"/>
                  </a:cubicBezTo>
                  <a:lnTo>
                    <a:pt x="71177" y="63267"/>
                  </a:lnTo>
                  <a:lnTo>
                    <a:pt x="99877" y="5229"/>
                  </a:lnTo>
                  <a:cubicBezTo>
                    <a:pt x="100457" y="3951"/>
                    <a:pt x="101275" y="2776"/>
                    <a:pt x="102333" y="1705"/>
                  </a:cubicBezTo>
                  <a:cubicBezTo>
                    <a:pt x="103390" y="635"/>
                    <a:pt x="104655" y="66"/>
                    <a:pt x="106128" y="0"/>
                  </a:cubicBez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50">
                <a:solidFill>
                  <a:schemeClr val="tx1"/>
                </a:solidFill>
              </a:endParaRPr>
            </a:p>
          </p:txBody>
        </p:sp>
        <p:sp>
          <p:nvSpPr>
            <p:cNvPr id="46" name="Freeform: Shape 5">
              <a:extLst>
                <a:ext uri="{FF2B5EF4-FFF2-40B4-BE49-F238E27FC236}">
                  <a16:creationId xmlns:a16="http://schemas.microsoft.com/office/drawing/2014/main" id="{F80D2309-D433-806B-86F1-02DD671F13B1}"/>
                </a:ext>
              </a:extLst>
            </p:cNvPr>
            <p:cNvSpPr/>
            <p:nvPr/>
          </p:nvSpPr>
          <p:spPr>
            <a:xfrm>
              <a:off x="3240375" y="9534323"/>
              <a:ext cx="296892" cy="283152"/>
            </a:xfrm>
            <a:custGeom>
              <a:avLst/>
              <a:gdLst/>
              <a:ahLst/>
              <a:cxnLst/>
              <a:rect l="l" t="t" r="r" b="b"/>
              <a:pathLst>
                <a:path w="212255" h="202432">
                  <a:moveTo>
                    <a:pt x="106128" y="0"/>
                  </a:moveTo>
                  <a:cubicBezTo>
                    <a:pt x="107600" y="66"/>
                    <a:pt x="108865" y="635"/>
                    <a:pt x="109922" y="1705"/>
                  </a:cubicBezTo>
                  <a:cubicBezTo>
                    <a:pt x="110980" y="2776"/>
                    <a:pt x="111799" y="3951"/>
                    <a:pt x="112378" y="5229"/>
                  </a:cubicBezTo>
                  <a:lnTo>
                    <a:pt x="141078" y="63267"/>
                  </a:lnTo>
                  <a:lnTo>
                    <a:pt x="205112" y="72579"/>
                  </a:lnTo>
                  <a:cubicBezTo>
                    <a:pt x="206749" y="72808"/>
                    <a:pt x="208322" y="73371"/>
                    <a:pt x="209832" y="74269"/>
                  </a:cubicBezTo>
                  <a:cubicBezTo>
                    <a:pt x="211341" y="75167"/>
                    <a:pt x="212149" y="76560"/>
                    <a:pt x="212255" y="78447"/>
                  </a:cubicBezTo>
                  <a:cubicBezTo>
                    <a:pt x="212221" y="79603"/>
                    <a:pt x="211875" y="80703"/>
                    <a:pt x="211219" y="81747"/>
                  </a:cubicBezTo>
                  <a:cubicBezTo>
                    <a:pt x="210562" y="82792"/>
                    <a:pt x="209802" y="83732"/>
                    <a:pt x="208939" y="84569"/>
                  </a:cubicBezTo>
                  <a:lnTo>
                    <a:pt x="162635" y="129725"/>
                  </a:lnTo>
                  <a:lnTo>
                    <a:pt x="173605" y="193503"/>
                  </a:lnTo>
                  <a:cubicBezTo>
                    <a:pt x="173666" y="193944"/>
                    <a:pt x="173704" y="194370"/>
                    <a:pt x="173717" y="194779"/>
                  </a:cubicBezTo>
                  <a:cubicBezTo>
                    <a:pt x="173730" y="195188"/>
                    <a:pt x="173736" y="195613"/>
                    <a:pt x="173733" y="196054"/>
                  </a:cubicBezTo>
                  <a:cubicBezTo>
                    <a:pt x="173746" y="197771"/>
                    <a:pt x="173337" y="199249"/>
                    <a:pt x="172505" y="200487"/>
                  </a:cubicBezTo>
                  <a:cubicBezTo>
                    <a:pt x="171673" y="201725"/>
                    <a:pt x="170339" y="202374"/>
                    <a:pt x="168503" y="202432"/>
                  </a:cubicBezTo>
                  <a:cubicBezTo>
                    <a:pt x="167605" y="202424"/>
                    <a:pt x="166723" y="202281"/>
                    <a:pt x="165856" y="202002"/>
                  </a:cubicBezTo>
                  <a:cubicBezTo>
                    <a:pt x="164990" y="201723"/>
                    <a:pt x="164171" y="201356"/>
                    <a:pt x="163401" y="200902"/>
                  </a:cubicBezTo>
                  <a:lnTo>
                    <a:pt x="106128" y="170798"/>
                  </a:lnTo>
                  <a:lnTo>
                    <a:pt x="48854" y="200902"/>
                  </a:lnTo>
                  <a:cubicBezTo>
                    <a:pt x="48028" y="201356"/>
                    <a:pt x="47193" y="201723"/>
                    <a:pt x="46351" y="202002"/>
                  </a:cubicBezTo>
                  <a:cubicBezTo>
                    <a:pt x="45509" y="202281"/>
                    <a:pt x="44642" y="202424"/>
                    <a:pt x="43752" y="202432"/>
                  </a:cubicBezTo>
                  <a:cubicBezTo>
                    <a:pt x="41910" y="202374"/>
                    <a:pt x="40555" y="201725"/>
                    <a:pt x="39686" y="200487"/>
                  </a:cubicBezTo>
                  <a:cubicBezTo>
                    <a:pt x="38817" y="199249"/>
                    <a:pt x="38387" y="197771"/>
                    <a:pt x="38395" y="196054"/>
                  </a:cubicBezTo>
                  <a:cubicBezTo>
                    <a:pt x="38397" y="195613"/>
                    <a:pt x="38424" y="195188"/>
                    <a:pt x="38474" y="194779"/>
                  </a:cubicBezTo>
                  <a:cubicBezTo>
                    <a:pt x="38525" y="194370"/>
                    <a:pt x="38583" y="193944"/>
                    <a:pt x="38650" y="193503"/>
                  </a:cubicBezTo>
                  <a:lnTo>
                    <a:pt x="49620" y="129725"/>
                  </a:lnTo>
                  <a:lnTo>
                    <a:pt x="3189" y="84569"/>
                  </a:lnTo>
                  <a:cubicBezTo>
                    <a:pt x="2386" y="83732"/>
                    <a:pt x="1664" y="82792"/>
                    <a:pt x="1020" y="81747"/>
                  </a:cubicBezTo>
                  <a:cubicBezTo>
                    <a:pt x="377" y="80703"/>
                    <a:pt x="37" y="79603"/>
                    <a:pt x="0" y="78447"/>
                  </a:cubicBezTo>
                  <a:cubicBezTo>
                    <a:pt x="98" y="76560"/>
                    <a:pt x="890" y="75167"/>
                    <a:pt x="2376" y="74269"/>
                  </a:cubicBezTo>
                  <a:cubicBezTo>
                    <a:pt x="3861" y="73371"/>
                    <a:pt x="5450" y="72808"/>
                    <a:pt x="7143" y="72579"/>
                  </a:cubicBezTo>
                  <a:lnTo>
                    <a:pt x="71177" y="63267"/>
                  </a:lnTo>
                  <a:lnTo>
                    <a:pt x="99877" y="5229"/>
                  </a:lnTo>
                  <a:cubicBezTo>
                    <a:pt x="100457" y="3951"/>
                    <a:pt x="101275" y="2776"/>
                    <a:pt x="102333" y="1705"/>
                  </a:cubicBezTo>
                  <a:cubicBezTo>
                    <a:pt x="103390" y="635"/>
                    <a:pt x="104655" y="66"/>
                    <a:pt x="106128" y="0"/>
                  </a:cubicBez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50">
                <a:solidFill>
                  <a:schemeClr val="tx1"/>
                </a:solidFill>
              </a:endParaRPr>
            </a:p>
          </p:txBody>
        </p:sp>
        <p:sp>
          <p:nvSpPr>
            <p:cNvPr id="47" name="Freeform: Shape 5">
              <a:extLst>
                <a:ext uri="{FF2B5EF4-FFF2-40B4-BE49-F238E27FC236}">
                  <a16:creationId xmlns:a16="http://schemas.microsoft.com/office/drawing/2014/main" id="{1DF586EE-A72F-EB10-7DFE-D139E8AEEF32}"/>
                </a:ext>
              </a:extLst>
            </p:cNvPr>
            <p:cNvSpPr/>
            <p:nvPr/>
          </p:nvSpPr>
          <p:spPr>
            <a:xfrm>
              <a:off x="3665508" y="9534323"/>
              <a:ext cx="296892" cy="283152"/>
            </a:xfrm>
            <a:custGeom>
              <a:avLst/>
              <a:gdLst/>
              <a:ahLst/>
              <a:cxnLst/>
              <a:rect l="l" t="t" r="r" b="b"/>
              <a:pathLst>
                <a:path w="212255" h="202432">
                  <a:moveTo>
                    <a:pt x="106128" y="0"/>
                  </a:moveTo>
                  <a:cubicBezTo>
                    <a:pt x="107600" y="66"/>
                    <a:pt x="108865" y="635"/>
                    <a:pt x="109922" y="1705"/>
                  </a:cubicBezTo>
                  <a:cubicBezTo>
                    <a:pt x="110980" y="2776"/>
                    <a:pt x="111799" y="3951"/>
                    <a:pt x="112378" y="5229"/>
                  </a:cubicBezTo>
                  <a:lnTo>
                    <a:pt x="141078" y="63267"/>
                  </a:lnTo>
                  <a:lnTo>
                    <a:pt x="205112" y="72579"/>
                  </a:lnTo>
                  <a:cubicBezTo>
                    <a:pt x="206749" y="72808"/>
                    <a:pt x="208322" y="73371"/>
                    <a:pt x="209832" y="74269"/>
                  </a:cubicBezTo>
                  <a:cubicBezTo>
                    <a:pt x="211341" y="75167"/>
                    <a:pt x="212149" y="76560"/>
                    <a:pt x="212255" y="78447"/>
                  </a:cubicBezTo>
                  <a:cubicBezTo>
                    <a:pt x="212221" y="79603"/>
                    <a:pt x="211875" y="80703"/>
                    <a:pt x="211219" y="81747"/>
                  </a:cubicBezTo>
                  <a:cubicBezTo>
                    <a:pt x="210562" y="82792"/>
                    <a:pt x="209802" y="83732"/>
                    <a:pt x="208939" y="84569"/>
                  </a:cubicBezTo>
                  <a:lnTo>
                    <a:pt x="162635" y="129725"/>
                  </a:lnTo>
                  <a:lnTo>
                    <a:pt x="173605" y="193503"/>
                  </a:lnTo>
                  <a:cubicBezTo>
                    <a:pt x="173666" y="193944"/>
                    <a:pt x="173704" y="194370"/>
                    <a:pt x="173717" y="194779"/>
                  </a:cubicBezTo>
                  <a:cubicBezTo>
                    <a:pt x="173730" y="195188"/>
                    <a:pt x="173736" y="195613"/>
                    <a:pt x="173733" y="196054"/>
                  </a:cubicBezTo>
                  <a:cubicBezTo>
                    <a:pt x="173746" y="197771"/>
                    <a:pt x="173337" y="199249"/>
                    <a:pt x="172505" y="200487"/>
                  </a:cubicBezTo>
                  <a:cubicBezTo>
                    <a:pt x="171673" y="201725"/>
                    <a:pt x="170339" y="202374"/>
                    <a:pt x="168503" y="202432"/>
                  </a:cubicBezTo>
                  <a:cubicBezTo>
                    <a:pt x="167605" y="202424"/>
                    <a:pt x="166723" y="202281"/>
                    <a:pt x="165856" y="202002"/>
                  </a:cubicBezTo>
                  <a:cubicBezTo>
                    <a:pt x="164990" y="201723"/>
                    <a:pt x="164171" y="201356"/>
                    <a:pt x="163401" y="200902"/>
                  </a:cubicBezTo>
                  <a:lnTo>
                    <a:pt x="106128" y="170798"/>
                  </a:lnTo>
                  <a:lnTo>
                    <a:pt x="48854" y="200902"/>
                  </a:lnTo>
                  <a:cubicBezTo>
                    <a:pt x="48028" y="201356"/>
                    <a:pt x="47193" y="201723"/>
                    <a:pt x="46351" y="202002"/>
                  </a:cubicBezTo>
                  <a:cubicBezTo>
                    <a:pt x="45509" y="202281"/>
                    <a:pt x="44642" y="202424"/>
                    <a:pt x="43752" y="202432"/>
                  </a:cubicBezTo>
                  <a:cubicBezTo>
                    <a:pt x="41910" y="202374"/>
                    <a:pt x="40555" y="201725"/>
                    <a:pt x="39686" y="200487"/>
                  </a:cubicBezTo>
                  <a:cubicBezTo>
                    <a:pt x="38817" y="199249"/>
                    <a:pt x="38387" y="197771"/>
                    <a:pt x="38395" y="196054"/>
                  </a:cubicBezTo>
                  <a:cubicBezTo>
                    <a:pt x="38397" y="195613"/>
                    <a:pt x="38424" y="195188"/>
                    <a:pt x="38474" y="194779"/>
                  </a:cubicBezTo>
                  <a:cubicBezTo>
                    <a:pt x="38525" y="194370"/>
                    <a:pt x="38583" y="193944"/>
                    <a:pt x="38650" y="193503"/>
                  </a:cubicBezTo>
                  <a:lnTo>
                    <a:pt x="49620" y="129725"/>
                  </a:lnTo>
                  <a:lnTo>
                    <a:pt x="3189" y="84569"/>
                  </a:lnTo>
                  <a:cubicBezTo>
                    <a:pt x="2386" y="83732"/>
                    <a:pt x="1664" y="82792"/>
                    <a:pt x="1020" y="81747"/>
                  </a:cubicBezTo>
                  <a:cubicBezTo>
                    <a:pt x="377" y="80703"/>
                    <a:pt x="37" y="79603"/>
                    <a:pt x="0" y="78447"/>
                  </a:cubicBezTo>
                  <a:cubicBezTo>
                    <a:pt x="98" y="76560"/>
                    <a:pt x="890" y="75167"/>
                    <a:pt x="2376" y="74269"/>
                  </a:cubicBezTo>
                  <a:cubicBezTo>
                    <a:pt x="3861" y="73371"/>
                    <a:pt x="5450" y="72808"/>
                    <a:pt x="7143" y="72579"/>
                  </a:cubicBezTo>
                  <a:lnTo>
                    <a:pt x="71177" y="63267"/>
                  </a:lnTo>
                  <a:lnTo>
                    <a:pt x="99877" y="5229"/>
                  </a:lnTo>
                  <a:cubicBezTo>
                    <a:pt x="100457" y="3951"/>
                    <a:pt x="101275" y="2776"/>
                    <a:pt x="102333" y="1705"/>
                  </a:cubicBezTo>
                  <a:cubicBezTo>
                    <a:pt x="103390" y="635"/>
                    <a:pt x="104655" y="66"/>
                    <a:pt x="106128" y="0"/>
                  </a:cubicBez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050">
                <a:solidFill>
                  <a:schemeClr val="tx1"/>
                </a:solidFill>
              </a:endParaRPr>
            </a:p>
          </p:txBody>
        </p:sp>
      </p:grpSp>
      <p:pic>
        <p:nvPicPr>
          <p:cNvPr id="48" name="图片占位符 3" descr="墙上有钟表的建筑&#10;&#10;AI 生成的内容可能不正确。">
            <a:extLst>
              <a:ext uri="{FF2B5EF4-FFF2-40B4-BE49-F238E27FC236}">
                <a16:creationId xmlns:a16="http://schemas.microsoft.com/office/drawing/2014/main" id="{424574D6-B022-EEFC-F27B-CE1B06AF2B48}"/>
              </a:ext>
            </a:extLst>
          </p:cNvPr>
          <p:cNvPicPr>
            <a:picLocks noChangeAspect="1"/>
          </p:cNvPicPr>
          <p:nvPr/>
        </p:nvPicPr>
        <p:blipFill>
          <a:blip r:embed="rId2">
            <a:extLst>
              <a:ext uri="{28A0092B-C50C-407E-A947-70E740481C1C}">
                <a14:useLocalDpi xmlns:a14="http://schemas.microsoft.com/office/drawing/2010/main" val="0"/>
              </a:ext>
            </a:extLst>
          </a:blip>
          <a:srcRect l="16667" r="16667"/>
          <a:stretch>
            <a:fillRect/>
          </a:stretch>
        </p:blipFill>
        <p:spPr>
          <a:xfrm>
            <a:off x="1673780" y="2432943"/>
            <a:ext cx="3376632" cy="3376632"/>
          </a:xfrm>
          <a:custGeom>
            <a:avLst/>
            <a:gdLst>
              <a:gd name="connsiteX0" fmla="*/ 508642 w 5754516"/>
              <a:gd name="connsiteY0" fmla="*/ 0 h 5754516"/>
              <a:gd name="connsiteX1" fmla="*/ 5754516 w 5754516"/>
              <a:gd name="connsiteY1" fmla="*/ 0 h 5754516"/>
              <a:gd name="connsiteX2" fmla="*/ 5754516 w 5754516"/>
              <a:gd name="connsiteY2" fmla="*/ 5754516 h 5754516"/>
              <a:gd name="connsiteX3" fmla="*/ 508642 w 5754516"/>
              <a:gd name="connsiteY3" fmla="*/ 5754516 h 5754516"/>
              <a:gd name="connsiteX4" fmla="*/ 0 w 5754516"/>
              <a:gd name="connsiteY4" fmla="*/ 5245874 h 5754516"/>
              <a:gd name="connsiteX5" fmla="*/ 0 w 5754516"/>
              <a:gd name="connsiteY5" fmla="*/ 508642 h 5754516"/>
              <a:gd name="connsiteX6" fmla="*/ 508642 w 5754516"/>
              <a:gd name="connsiteY6" fmla="*/ 0 h 575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4516" h="5754516">
                <a:moveTo>
                  <a:pt x="508642" y="0"/>
                </a:moveTo>
                <a:lnTo>
                  <a:pt x="5754516" y="0"/>
                </a:lnTo>
                <a:lnTo>
                  <a:pt x="5754516" y="5754516"/>
                </a:lnTo>
                <a:lnTo>
                  <a:pt x="508642" y="5754516"/>
                </a:lnTo>
                <a:cubicBezTo>
                  <a:pt x="227727" y="5754516"/>
                  <a:pt x="0" y="5526789"/>
                  <a:pt x="0" y="5245874"/>
                </a:cubicBezTo>
                <a:lnTo>
                  <a:pt x="0" y="508642"/>
                </a:lnTo>
                <a:cubicBezTo>
                  <a:pt x="0" y="227727"/>
                  <a:pt x="227727" y="0"/>
                  <a:pt x="508642" y="0"/>
                </a:cubicBezTo>
                <a:close/>
              </a:path>
            </a:pathLst>
          </a:custGeom>
        </p:spPr>
      </p:pic>
    </p:spTree>
    <p:extLst>
      <p:ext uri="{BB962C8B-B14F-4D97-AF65-F5344CB8AC3E}">
        <p14:creationId xmlns:p14="http://schemas.microsoft.com/office/powerpoint/2010/main" val="3740576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a:extLst>
              <a:ext uri="{FF2B5EF4-FFF2-40B4-BE49-F238E27FC236}">
                <a16:creationId xmlns:a16="http://schemas.microsoft.com/office/drawing/2014/main" id="{37C0B363-E97C-0936-B095-68D53B837E71}"/>
              </a:ext>
            </a:extLst>
          </p:cNvPr>
          <p:cNvGrpSpPr/>
          <p:nvPr/>
        </p:nvGrpSpPr>
        <p:grpSpPr>
          <a:xfrm>
            <a:off x="11538795" y="534191"/>
            <a:ext cx="226645" cy="83345"/>
            <a:chOff x="11262365" y="460223"/>
            <a:chExt cx="226645" cy="83345"/>
          </a:xfrm>
        </p:grpSpPr>
        <p:cxnSp>
          <p:nvCxnSpPr>
            <p:cNvPr id="46" name="直接连接符 45">
              <a:extLst>
                <a:ext uri="{FF2B5EF4-FFF2-40B4-BE49-F238E27FC236}">
                  <a16:creationId xmlns:a16="http://schemas.microsoft.com/office/drawing/2014/main" id="{34101532-5456-99DA-ED9F-8EFF43EA1C49}"/>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47" name="直接连接符 46">
              <a:extLst>
                <a:ext uri="{FF2B5EF4-FFF2-40B4-BE49-F238E27FC236}">
                  <a16:creationId xmlns:a16="http://schemas.microsoft.com/office/drawing/2014/main" id="{1A1A450A-0925-DCA0-9BF8-EB1C0972AB32}"/>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48" name="observation-tool_18366">
            <a:extLst>
              <a:ext uri="{FF2B5EF4-FFF2-40B4-BE49-F238E27FC236}">
                <a16:creationId xmlns:a16="http://schemas.microsoft.com/office/drawing/2014/main" id="{B6B9370E-1BCC-C1EA-D0F1-D09D88B6263C}"/>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文本框 48">
            <a:extLst>
              <a:ext uri="{FF2B5EF4-FFF2-40B4-BE49-F238E27FC236}">
                <a16:creationId xmlns:a16="http://schemas.microsoft.com/office/drawing/2014/main" id="{026F95F8-5098-2500-DF13-5DD955173211}"/>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51" name="标题 1">
            <a:extLst>
              <a:ext uri="{FF2B5EF4-FFF2-40B4-BE49-F238E27FC236}">
                <a16:creationId xmlns:a16="http://schemas.microsoft.com/office/drawing/2014/main" id="{5BB3F7AF-99A3-E7A5-0230-28A1A29669B9}"/>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pic>
        <p:nvPicPr>
          <p:cNvPr id="52" name="Picture 2" descr="black and blue high buildings under white sky at daytime">
            <a:extLst>
              <a:ext uri="{FF2B5EF4-FFF2-40B4-BE49-F238E27FC236}">
                <a16:creationId xmlns:a16="http://schemas.microsoft.com/office/drawing/2014/main" id="{8E6E000D-A651-8BE9-DA12-54BFA3E16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910" y="1603266"/>
            <a:ext cx="3682690" cy="2457402"/>
          </a:xfrm>
          <a:prstGeom prst="rect">
            <a:avLst/>
          </a:prstGeom>
          <a:noFill/>
          <a:extLst>
            <a:ext uri="{909E8E84-426E-40DD-AFC4-6F175D3DCCD1}">
              <a14:hiddenFill xmlns:a14="http://schemas.microsoft.com/office/drawing/2010/main">
                <a:solidFill>
                  <a:srgbClr val="FFFFFF"/>
                </a:solidFill>
              </a14:hiddenFill>
            </a:ext>
          </a:extLst>
        </p:spPr>
      </p:pic>
      <p:pic>
        <p:nvPicPr>
          <p:cNvPr id="53" name="Google Shape;1623;p78" descr="A computer with a black screen&#10;&#10;Description automatically generated">
            <a:extLst>
              <a:ext uri="{FF2B5EF4-FFF2-40B4-BE49-F238E27FC236}">
                <a16:creationId xmlns:a16="http://schemas.microsoft.com/office/drawing/2014/main" id="{74551784-7F9B-7B4B-5C1F-389D16F03EE9}"/>
              </a:ext>
            </a:extLst>
          </p:cNvPr>
          <p:cNvPicPr preferRelativeResize="0"/>
          <p:nvPr/>
        </p:nvPicPr>
        <p:blipFill rotWithShape="1">
          <a:blip r:embed="rId3">
            <a:alphaModFix/>
          </a:blip>
          <a:srcRect l="20550" t="20677" r="21014" b="18822"/>
          <a:stretch/>
        </p:blipFill>
        <p:spPr>
          <a:xfrm>
            <a:off x="6561810" y="1416827"/>
            <a:ext cx="4727657" cy="3263241"/>
          </a:xfrm>
          <a:prstGeom prst="rect">
            <a:avLst/>
          </a:prstGeom>
          <a:noFill/>
          <a:ln>
            <a:noFill/>
          </a:ln>
        </p:spPr>
      </p:pic>
      <p:sp>
        <p:nvSpPr>
          <p:cNvPr id="54" name="Rectangle: Rounded Corners 32">
            <a:extLst>
              <a:ext uri="{FF2B5EF4-FFF2-40B4-BE49-F238E27FC236}">
                <a16:creationId xmlns:a16="http://schemas.microsoft.com/office/drawing/2014/main" id="{8EE4CE7B-3BA3-3FE0-E8B8-86FB0224AD4C}"/>
              </a:ext>
            </a:extLst>
          </p:cNvPr>
          <p:cNvSpPr/>
          <p:nvPr/>
        </p:nvSpPr>
        <p:spPr>
          <a:xfrm>
            <a:off x="6763909" y="4879874"/>
            <a:ext cx="4525558" cy="871349"/>
          </a:xfrm>
          <a:prstGeom prst="roundRect">
            <a:avLst/>
          </a:prstGeom>
          <a:solidFill>
            <a:schemeClr val="accent2">
              <a:lumMod val="20000"/>
              <a:lumOff val="80000"/>
            </a:schemeClr>
          </a:solidFill>
          <a:ln>
            <a:noFill/>
          </a:ln>
          <a:effectLst>
            <a:outerShdw blurRad="381000" dist="190500" dir="2700000" algn="tl" rotWithShape="0">
              <a:schemeClr val="tx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TextBox 2">
            <a:extLst>
              <a:ext uri="{FF2B5EF4-FFF2-40B4-BE49-F238E27FC236}">
                <a16:creationId xmlns:a16="http://schemas.microsoft.com/office/drawing/2014/main" id="{3DB70482-B778-CA6C-1639-320805C4D9B4}"/>
              </a:ext>
            </a:extLst>
          </p:cNvPr>
          <p:cNvSpPr txBox="1"/>
          <p:nvPr/>
        </p:nvSpPr>
        <p:spPr>
          <a:xfrm>
            <a:off x="701672" y="1660175"/>
            <a:ext cx="5529952" cy="707886"/>
          </a:xfrm>
          <a:prstGeom prst="rect">
            <a:avLst/>
          </a:prstGeom>
          <a:noFill/>
        </p:spPr>
        <p:txBody>
          <a:bodyPr wrap="square" rtlCol="0">
            <a:spAutoFit/>
          </a:bodyPr>
          <a:lstStyle>
            <a:defPPr>
              <a:defRPr lang="en-US"/>
            </a:defPPr>
            <a:lvl1pPr>
              <a:defRPr sz="4000">
                <a:solidFill>
                  <a:schemeClr val="tx1">
                    <a:lumMod val="75000"/>
                    <a:lumOff val="25000"/>
                  </a:schemeClr>
                </a:solidFill>
                <a:latin typeface="+mj-lt"/>
              </a:defRPr>
            </a:lvl1pPr>
          </a:lstStyle>
          <a:p>
            <a:r>
              <a:rPr lang="en-ID">
                <a:solidFill>
                  <a:schemeClr val="accent1"/>
                </a:solidFill>
              </a:rPr>
              <a:t>Investment Target</a:t>
            </a:r>
            <a:endParaRPr lang="en-ID" dirty="0">
              <a:solidFill>
                <a:schemeClr val="accent1"/>
              </a:solidFill>
            </a:endParaRPr>
          </a:p>
        </p:txBody>
      </p:sp>
      <p:sp>
        <p:nvSpPr>
          <p:cNvPr id="56" name="TextBox 3">
            <a:extLst>
              <a:ext uri="{FF2B5EF4-FFF2-40B4-BE49-F238E27FC236}">
                <a16:creationId xmlns:a16="http://schemas.microsoft.com/office/drawing/2014/main" id="{7C56C68A-2FED-6C8E-0580-2BD53AA02520}"/>
              </a:ext>
            </a:extLst>
          </p:cNvPr>
          <p:cNvSpPr txBox="1"/>
          <p:nvPr/>
        </p:nvSpPr>
        <p:spPr>
          <a:xfrm>
            <a:off x="728815" y="2564951"/>
            <a:ext cx="5062385" cy="1084015"/>
          </a:xfrm>
          <a:prstGeom prst="rect">
            <a:avLst/>
          </a:prstGeom>
          <a:noFill/>
        </p:spPr>
        <p:txBody>
          <a:bodyPr wrap="square" rtlCol="0">
            <a:spAutoFit/>
          </a:bodyPr>
          <a:lstStyle>
            <a:defPPr>
              <a:defRPr lang="en-US"/>
            </a:defPPr>
            <a:lvl1pPr>
              <a:lnSpc>
                <a:spcPct val="150000"/>
              </a:lnSpc>
              <a:defRPr sz="1200">
                <a:solidFill>
                  <a:schemeClr val="tx2">
                    <a:lumMod val="50000"/>
                    <a:lumOff val="50000"/>
                  </a:schemeClr>
                </a:solidFill>
              </a:defRPr>
            </a:lvl1pPr>
          </a:lstStyle>
          <a:p>
            <a:r>
              <a:rPr lang="en-US" sz="1100">
                <a:solidFill>
                  <a:schemeClr val="tx1">
                    <a:lumMod val="65000"/>
                    <a:lumOff val="35000"/>
                  </a:schemeClr>
                </a:solidFill>
                <a:latin typeface="+mj-ea"/>
                <a:ea typeface="+mj-ea"/>
              </a:rPr>
              <a:t>The core objective is to secure a $2 million seed - round investment by offering 15% equity, with an 18 - month runway. This investment will fuel the growth of the startup and help it achieve its short - and medium - term goals.</a:t>
            </a:r>
            <a:endParaRPr lang="en-US" sz="1100" dirty="0">
              <a:solidFill>
                <a:schemeClr val="tx1">
                  <a:lumMod val="65000"/>
                  <a:lumOff val="35000"/>
                </a:schemeClr>
              </a:solidFill>
              <a:latin typeface="+mj-ea"/>
              <a:ea typeface="+mj-ea"/>
            </a:endParaRPr>
          </a:p>
        </p:txBody>
      </p:sp>
      <p:cxnSp>
        <p:nvCxnSpPr>
          <p:cNvPr id="57" name="Straight Connector 28">
            <a:extLst>
              <a:ext uri="{FF2B5EF4-FFF2-40B4-BE49-F238E27FC236}">
                <a16:creationId xmlns:a16="http://schemas.microsoft.com/office/drawing/2014/main" id="{74D9876A-B9E8-D602-8073-725400D0134E}"/>
              </a:ext>
            </a:extLst>
          </p:cNvPr>
          <p:cNvCxnSpPr>
            <a:cxnSpLocks/>
          </p:cNvCxnSpPr>
          <p:nvPr/>
        </p:nvCxnSpPr>
        <p:spPr>
          <a:xfrm>
            <a:off x="7074210" y="5433559"/>
            <a:ext cx="3904957" cy="0"/>
          </a:xfrm>
          <a:prstGeom prst="line">
            <a:avLst/>
          </a:prstGeom>
          <a:ln w="254000" cap="rnd">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8" name="Straight Connector 29">
            <a:extLst>
              <a:ext uri="{FF2B5EF4-FFF2-40B4-BE49-F238E27FC236}">
                <a16:creationId xmlns:a16="http://schemas.microsoft.com/office/drawing/2014/main" id="{850ABC4D-E546-7AC1-01D2-CF5D3904F11F}"/>
              </a:ext>
            </a:extLst>
          </p:cNvPr>
          <p:cNvCxnSpPr>
            <a:cxnSpLocks/>
          </p:cNvCxnSpPr>
          <p:nvPr/>
        </p:nvCxnSpPr>
        <p:spPr>
          <a:xfrm>
            <a:off x="7074210" y="5433559"/>
            <a:ext cx="1818270" cy="0"/>
          </a:xfrm>
          <a:prstGeom prst="line">
            <a:avLst/>
          </a:prstGeom>
          <a:ln w="254000" cap="rnd">
            <a:solidFill>
              <a:schemeClr val="accent1"/>
            </a:solidFill>
          </a:ln>
        </p:spPr>
        <p:style>
          <a:lnRef idx="2">
            <a:schemeClr val="accent1"/>
          </a:lnRef>
          <a:fillRef idx="0">
            <a:schemeClr val="accent1"/>
          </a:fillRef>
          <a:effectRef idx="1">
            <a:schemeClr val="accent1"/>
          </a:effectRef>
          <a:fontRef idx="minor">
            <a:schemeClr val="tx1"/>
          </a:fontRef>
        </p:style>
      </p:cxnSp>
      <p:sp>
        <p:nvSpPr>
          <p:cNvPr id="59" name="TextBox 30">
            <a:extLst>
              <a:ext uri="{FF2B5EF4-FFF2-40B4-BE49-F238E27FC236}">
                <a16:creationId xmlns:a16="http://schemas.microsoft.com/office/drawing/2014/main" id="{46516AED-740F-15D4-091C-DAA2B37FD722}"/>
              </a:ext>
            </a:extLst>
          </p:cNvPr>
          <p:cNvSpPr txBox="1"/>
          <p:nvPr/>
        </p:nvSpPr>
        <p:spPr>
          <a:xfrm>
            <a:off x="7033492" y="4962176"/>
            <a:ext cx="1755776" cy="276999"/>
          </a:xfrm>
          <a:prstGeom prst="rect">
            <a:avLst/>
          </a:prstGeom>
          <a:noFill/>
        </p:spPr>
        <p:txBody>
          <a:bodyPr wrap="square" rtlCol="0">
            <a:spAutoFit/>
          </a:bodyPr>
          <a:lstStyle/>
          <a:p>
            <a:r>
              <a:rPr lang="en-US" sz="1200" dirty="0">
                <a:solidFill>
                  <a:schemeClr val="accent1"/>
                </a:solidFill>
                <a:latin typeface="+mj-lt"/>
              </a:rPr>
              <a:t>Female</a:t>
            </a:r>
          </a:p>
        </p:txBody>
      </p:sp>
      <p:sp>
        <p:nvSpPr>
          <p:cNvPr id="60" name="TextBox 36">
            <a:extLst>
              <a:ext uri="{FF2B5EF4-FFF2-40B4-BE49-F238E27FC236}">
                <a16:creationId xmlns:a16="http://schemas.microsoft.com/office/drawing/2014/main" id="{D39D0E3B-2B2C-68B3-8377-1698371D1309}"/>
              </a:ext>
            </a:extLst>
          </p:cNvPr>
          <p:cNvSpPr txBox="1"/>
          <p:nvPr/>
        </p:nvSpPr>
        <p:spPr>
          <a:xfrm>
            <a:off x="9311872" y="4962176"/>
            <a:ext cx="1755776" cy="276999"/>
          </a:xfrm>
          <a:prstGeom prst="rect">
            <a:avLst/>
          </a:prstGeom>
          <a:noFill/>
        </p:spPr>
        <p:txBody>
          <a:bodyPr wrap="square" rtlCol="0">
            <a:spAutoFit/>
          </a:bodyPr>
          <a:lstStyle/>
          <a:p>
            <a:pPr algn="r"/>
            <a:r>
              <a:rPr lang="en-US" sz="1200" dirty="0">
                <a:solidFill>
                  <a:schemeClr val="accent1"/>
                </a:solidFill>
                <a:latin typeface="+mj-lt"/>
              </a:rPr>
              <a:t>Male</a:t>
            </a:r>
          </a:p>
        </p:txBody>
      </p:sp>
      <p:sp>
        <p:nvSpPr>
          <p:cNvPr id="61" name="TextBox 37">
            <a:extLst>
              <a:ext uri="{FF2B5EF4-FFF2-40B4-BE49-F238E27FC236}">
                <a16:creationId xmlns:a16="http://schemas.microsoft.com/office/drawing/2014/main" id="{4F57F001-A0E4-4554-E699-6EE91DE01610}"/>
              </a:ext>
            </a:extLst>
          </p:cNvPr>
          <p:cNvSpPr txBox="1"/>
          <p:nvPr/>
        </p:nvSpPr>
        <p:spPr>
          <a:xfrm>
            <a:off x="7033492" y="5318141"/>
            <a:ext cx="676393" cy="230832"/>
          </a:xfrm>
          <a:prstGeom prst="rect">
            <a:avLst/>
          </a:prstGeom>
          <a:noFill/>
        </p:spPr>
        <p:txBody>
          <a:bodyPr wrap="square" rtlCol="0" anchor="ctr">
            <a:spAutoFit/>
          </a:bodyPr>
          <a:lstStyle/>
          <a:p>
            <a:r>
              <a:rPr lang="en-US" sz="900" dirty="0">
                <a:solidFill>
                  <a:schemeClr val="bg1"/>
                </a:solidFill>
              </a:rPr>
              <a:t>40%</a:t>
            </a:r>
          </a:p>
        </p:txBody>
      </p:sp>
      <p:sp>
        <p:nvSpPr>
          <p:cNvPr id="62" name="TextBox 38">
            <a:extLst>
              <a:ext uri="{FF2B5EF4-FFF2-40B4-BE49-F238E27FC236}">
                <a16:creationId xmlns:a16="http://schemas.microsoft.com/office/drawing/2014/main" id="{21DA9584-7F7D-798D-5C95-051E798C9915}"/>
              </a:ext>
            </a:extLst>
          </p:cNvPr>
          <p:cNvSpPr txBox="1"/>
          <p:nvPr/>
        </p:nvSpPr>
        <p:spPr>
          <a:xfrm>
            <a:off x="10391255" y="5318141"/>
            <a:ext cx="676393" cy="230832"/>
          </a:xfrm>
          <a:prstGeom prst="rect">
            <a:avLst/>
          </a:prstGeom>
          <a:noFill/>
        </p:spPr>
        <p:txBody>
          <a:bodyPr wrap="square" rtlCol="0" anchor="ctr">
            <a:spAutoFit/>
          </a:bodyPr>
          <a:lstStyle/>
          <a:p>
            <a:pPr algn="r"/>
            <a:r>
              <a:rPr lang="en-US" sz="900" dirty="0"/>
              <a:t>60%</a:t>
            </a:r>
          </a:p>
        </p:txBody>
      </p:sp>
      <p:sp>
        <p:nvSpPr>
          <p:cNvPr id="63" name="TextBox 3">
            <a:extLst>
              <a:ext uri="{FF2B5EF4-FFF2-40B4-BE49-F238E27FC236}">
                <a16:creationId xmlns:a16="http://schemas.microsoft.com/office/drawing/2014/main" id="{F5E085D9-D610-6CA0-C054-D1C39016CEC6}"/>
              </a:ext>
            </a:extLst>
          </p:cNvPr>
          <p:cNvSpPr txBox="1"/>
          <p:nvPr/>
        </p:nvSpPr>
        <p:spPr>
          <a:xfrm>
            <a:off x="728815" y="4123563"/>
            <a:ext cx="5062385" cy="1084015"/>
          </a:xfrm>
          <a:prstGeom prst="rect">
            <a:avLst/>
          </a:prstGeom>
          <a:noFill/>
        </p:spPr>
        <p:txBody>
          <a:bodyPr wrap="square" rtlCol="0">
            <a:spAutoFit/>
          </a:bodyPr>
          <a:lstStyle>
            <a:defPPr>
              <a:defRPr lang="en-US"/>
            </a:defPPr>
            <a:lvl1pPr>
              <a:lnSpc>
                <a:spcPct val="150000"/>
              </a:lnSpc>
              <a:defRPr sz="1200">
                <a:solidFill>
                  <a:schemeClr val="tx2">
                    <a:lumMod val="50000"/>
                    <a:lumOff val="50000"/>
                  </a:schemeClr>
                </a:solidFill>
              </a:defRPr>
            </a:lvl1pPr>
          </a:lstStyle>
          <a:p>
            <a:r>
              <a:rPr lang="en-US" sz="1100">
                <a:solidFill>
                  <a:schemeClr val="tx1">
                    <a:lumMod val="65000"/>
                    <a:lumOff val="35000"/>
                  </a:schemeClr>
                </a:solidFill>
                <a:latin typeface="+mj-ea"/>
                <a:ea typeface="+mj-ea"/>
              </a:rPr>
              <a:t>The target audience includes international angel/seed funds like Y Combinator, Seedcamp, Techstars, and industry investors. These entities have the resources and expertise to support the startup's development.</a:t>
            </a:r>
            <a:endParaRPr lang="en-US" sz="1100" dirty="0">
              <a:solidFill>
                <a:schemeClr val="tx1">
                  <a:lumMod val="65000"/>
                  <a:lumOff val="35000"/>
                </a:schemeClr>
              </a:solidFill>
              <a:latin typeface="+mj-ea"/>
              <a:ea typeface="+mj-ea"/>
            </a:endParaRPr>
          </a:p>
        </p:txBody>
      </p:sp>
    </p:spTree>
    <p:extLst>
      <p:ext uri="{BB962C8B-B14F-4D97-AF65-F5344CB8AC3E}">
        <p14:creationId xmlns:p14="http://schemas.microsoft.com/office/powerpoint/2010/main" val="178463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3BC1FFEB-BC8E-BF0B-0BCB-8029F3D77067}"/>
              </a:ext>
            </a:extLst>
          </p:cNvPr>
          <p:cNvSpPr/>
          <p:nvPr/>
        </p:nvSpPr>
        <p:spPr>
          <a:xfrm>
            <a:off x="8110290" y="8"/>
            <a:ext cx="4081711" cy="6857992"/>
          </a:xfrm>
          <a:custGeom>
            <a:avLst/>
            <a:gdLst>
              <a:gd name="connsiteX0" fmla="*/ 3136874 w 4081711"/>
              <a:gd name="connsiteY0" fmla="*/ 5253414 h 6857992"/>
              <a:gd name="connsiteX1" fmla="*/ 3136875 w 4081711"/>
              <a:gd name="connsiteY1" fmla="*/ 5253414 h 6857992"/>
              <a:gd name="connsiteX2" fmla="*/ 4081711 w 4081711"/>
              <a:gd name="connsiteY2" fmla="*/ 5253414 h 6857992"/>
              <a:gd name="connsiteX3" fmla="*/ 4081711 w 4081711"/>
              <a:gd name="connsiteY3" fmla="*/ 6743312 h 6857992"/>
              <a:gd name="connsiteX4" fmla="*/ 4018889 w 4081711"/>
              <a:gd name="connsiteY4" fmla="*/ 6857992 h 6857992"/>
              <a:gd name="connsiteX5" fmla="*/ 4018884 w 4081711"/>
              <a:gd name="connsiteY5" fmla="*/ 6857992 h 6857992"/>
              <a:gd name="connsiteX6" fmla="*/ 4018130 w 4081711"/>
              <a:gd name="connsiteY6" fmla="*/ 6856621 h 6857992"/>
              <a:gd name="connsiteX7" fmla="*/ 4017379 w 4081711"/>
              <a:gd name="connsiteY7" fmla="*/ 6857992 h 6857992"/>
              <a:gd name="connsiteX8" fmla="*/ 4017376 w 4081711"/>
              <a:gd name="connsiteY8" fmla="*/ 6857992 h 6857992"/>
              <a:gd name="connsiteX9" fmla="*/ 3137264 w 4081711"/>
              <a:gd name="connsiteY9" fmla="*/ 5254122 h 6857992"/>
              <a:gd name="connsiteX10" fmla="*/ 2972252 w 4081711"/>
              <a:gd name="connsiteY10" fmla="*/ 5253414 h 6857992"/>
              <a:gd name="connsiteX11" fmla="*/ 2972252 w 4081711"/>
              <a:gd name="connsiteY11" fmla="*/ 5253416 h 6857992"/>
              <a:gd name="connsiteX12" fmla="*/ 2972253 w 4081711"/>
              <a:gd name="connsiteY12" fmla="*/ 5253414 h 6857992"/>
              <a:gd name="connsiteX13" fmla="*/ 3851243 w 4081711"/>
              <a:gd name="connsiteY13" fmla="*/ 6857992 h 6857992"/>
              <a:gd name="connsiteX14" fmla="*/ 2090243 w 4081711"/>
              <a:gd name="connsiteY14" fmla="*/ 6857992 h 6857992"/>
              <a:gd name="connsiteX15" fmla="*/ 2971475 w 4081711"/>
              <a:gd name="connsiteY15" fmla="*/ 5254830 h 6857992"/>
              <a:gd name="connsiteX16" fmla="*/ 1045124 w 4081711"/>
              <a:gd name="connsiteY16" fmla="*/ 5253414 h 6857992"/>
              <a:gd name="connsiteX17" fmla="*/ 1046631 w 4081711"/>
              <a:gd name="connsiteY17" fmla="*/ 5253414 h 6857992"/>
              <a:gd name="connsiteX18" fmla="*/ 2806120 w 4081711"/>
              <a:gd name="connsiteY18" fmla="*/ 5253414 h 6857992"/>
              <a:gd name="connsiteX19" fmla="*/ 1927131 w 4081711"/>
              <a:gd name="connsiteY19" fmla="*/ 6857992 h 6857992"/>
              <a:gd name="connsiteX20" fmla="*/ 1927126 w 4081711"/>
              <a:gd name="connsiteY20" fmla="*/ 6857992 h 6857992"/>
              <a:gd name="connsiteX21" fmla="*/ 1926739 w 4081711"/>
              <a:gd name="connsiteY21" fmla="*/ 6857287 h 6857992"/>
              <a:gd name="connsiteX22" fmla="*/ 880501 w 4081711"/>
              <a:gd name="connsiteY22" fmla="*/ 5253414 h 6857992"/>
              <a:gd name="connsiteX23" fmla="*/ 881254 w 4081711"/>
              <a:gd name="connsiteY23" fmla="*/ 5254788 h 6857992"/>
              <a:gd name="connsiteX24" fmla="*/ 882009 w 4081711"/>
              <a:gd name="connsiteY24" fmla="*/ 5253414 h 6857992"/>
              <a:gd name="connsiteX25" fmla="*/ 1760993 w 4081711"/>
              <a:gd name="connsiteY25" fmla="*/ 6857992 h 6857992"/>
              <a:gd name="connsiteX26" fmla="*/ 0 w 4081711"/>
              <a:gd name="connsiteY26" fmla="*/ 6857992 h 6857992"/>
              <a:gd name="connsiteX27" fmla="*/ 1747 w 4081711"/>
              <a:gd name="connsiteY27" fmla="*/ 6854811 h 6857992"/>
              <a:gd name="connsiteX28" fmla="*/ 4017377 w 4081711"/>
              <a:gd name="connsiteY28" fmla="*/ 3502274 h 6857992"/>
              <a:gd name="connsiteX29" fmla="*/ 4018130 w 4081711"/>
              <a:gd name="connsiteY29" fmla="*/ 3503649 h 6857992"/>
              <a:gd name="connsiteX30" fmla="*/ 4018886 w 4081711"/>
              <a:gd name="connsiteY30" fmla="*/ 3502274 h 6857992"/>
              <a:gd name="connsiteX31" fmla="*/ 4081711 w 4081711"/>
              <a:gd name="connsiteY31" fmla="*/ 3616960 h 6857992"/>
              <a:gd name="connsiteX32" fmla="*/ 4081711 w 4081711"/>
              <a:gd name="connsiteY32" fmla="*/ 5106856 h 6857992"/>
              <a:gd name="connsiteX33" fmla="*/ 3136875 w 4081711"/>
              <a:gd name="connsiteY33" fmla="*/ 5106856 h 6857992"/>
              <a:gd name="connsiteX34" fmla="*/ 3136874 w 4081711"/>
              <a:gd name="connsiteY34" fmla="*/ 5106856 h 6857992"/>
              <a:gd name="connsiteX35" fmla="*/ 3137264 w 4081711"/>
              <a:gd name="connsiteY35" fmla="*/ 5106149 h 6857992"/>
              <a:gd name="connsiteX36" fmla="*/ 2090241 w 4081711"/>
              <a:gd name="connsiteY36" fmla="*/ 3502274 h 6857992"/>
              <a:gd name="connsiteX37" fmla="*/ 2091750 w 4081711"/>
              <a:gd name="connsiteY37" fmla="*/ 3502274 h 6857992"/>
              <a:gd name="connsiteX38" fmla="*/ 3851244 w 4081711"/>
              <a:gd name="connsiteY38" fmla="*/ 3502274 h 6857992"/>
              <a:gd name="connsiteX39" fmla="*/ 2972253 w 4081711"/>
              <a:gd name="connsiteY39" fmla="*/ 5106856 h 6857992"/>
              <a:gd name="connsiteX40" fmla="*/ 2972252 w 4081711"/>
              <a:gd name="connsiteY40" fmla="*/ 5106855 h 6857992"/>
              <a:gd name="connsiteX41" fmla="*/ 2972252 w 4081711"/>
              <a:gd name="connsiteY41" fmla="*/ 5106856 h 6857992"/>
              <a:gd name="connsiteX42" fmla="*/ 2971475 w 4081711"/>
              <a:gd name="connsiteY42" fmla="*/ 5105441 h 6857992"/>
              <a:gd name="connsiteX43" fmla="*/ 1927128 w 4081711"/>
              <a:gd name="connsiteY43" fmla="*/ 3502274 h 6857992"/>
              <a:gd name="connsiteX44" fmla="*/ 1927129 w 4081711"/>
              <a:gd name="connsiteY44" fmla="*/ 3502275 h 6857992"/>
              <a:gd name="connsiteX45" fmla="*/ 1927129 w 4081711"/>
              <a:gd name="connsiteY45" fmla="*/ 3502274 h 6857992"/>
              <a:gd name="connsiteX46" fmla="*/ 2806120 w 4081711"/>
              <a:gd name="connsiteY46" fmla="*/ 5106856 h 6857992"/>
              <a:gd name="connsiteX47" fmla="*/ 1046632 w 4081711"/>
              <a:gd name="connsiteY47" fmla="*/ 5106856 h 6857992"/>
              <a:gd name="connsiteX48" fmla="*/ 1045125 w 4081711"/>
              <a:gd name="connsiteY48" fmla="*/ 5106856 h 6857992"/>
              <a:gd name="connsiteX49" fmla="*/ 1926739 w 4081711"/>
              <a:gd name="connsiteY49" fmla="*/ 3502983 h 6857992"/>
              <a:gd name="connsiteX50" fmla="*/ 1045125 w 4081711"/>
              <a:gd name="connsiteY50" fmla="*/ 1751142 h 6857992"/>
              <a:gd name="connsiteX51" fmla="*/ 2806120 w 4081711"/>
              <a:gd name="connsiteY51" fmla="*/ 1751142 h 6857992"/>
              <a:gd name="connsiteX52" fmla="*/ 1927129 w 4081711"/>
              <a:gd name="connsiteY52" fmla="*/ 3355717 h 6857992"/>
              <a:gd name="connsiteX53" fmla="*/ 880501 w 4081711"/>
              <a:gd name="connsiteY53" fmla="*/ 1751142 h 6857992"/>
              <a:gd name="connsiteX54" fmla="*/ 1759487 w 4081711"/>
              <a:gd name="connsiteY54" fmla="*/ 3355717 h 6857992"/>
              <a:gd name="connsiteX55" fmla="*/ 1 w 4081711"/>
              <a:gd name="connsiteY55" fmla="*/ 3355717 h 6857992"/>
              <a:gd name="connsiteX56" fmla="*/ 3136874 w 4081711"/>
              <a:gd name="connsiteY56" fmla="*/ 1751140 h 6857992"/>
              <a:gd name="connsiteX57" fmla="*/ 4081711 w 4081711"/>
              <a:gd name="connsiteY57" fmla="*/ 1751140 h 6857992"/>
              <a:gd name="connsiteX58" fmla="*/ 4081711 w 4081711"/>
              <a:gd name="connsiteY58" fmla="*/ 3241032 h 6857992"/>
              <a:gd name="connsiteX59" fmla="*/ 4018886 w 4081711"/>
              <a:gd name="connsiteY59" fmla="*/ 3355717 h 6857992"/>
              <a:gd name="connsiteX60" fmla="*/ 4018130 w 4081711"/>
              <a:gd name="connsiteY60" fmla="*/ 3354342 h 6857992"/>
              <a:gd name="connsiteX61" fmla="*/ 4017377 w 4081711"/>
              <a:gd name="connsiteY61" fmla="*/ 3355717 h 6857992"/>
              <a:gd name="connsiteX62" fmla="*/ 3136874 w 4081711"/>
              <a:gd name="connsiteY62" fmla="*/ 1751142 h 6857992"/>
              <a:gd name="connsiteX63" fmla="*/ 3136876 w 4081711"/>
              <a:gd name="connsiteY63" fmla="*/ 1751142 h 6857992"/>
              <a:gd name="connsiteX64" fmla="*/ 2972252 w 4081711"/>
              <a:gd name="connsiteY64" fmla="*/ 1751140 h 6857992"/>
              <a:gd name="connsiteX65" fmla="*/ 2972253 w 4081711"/>
              <a:gd name="connsiteY65" fmla="*/ 1751143 h 6857992"/>
              <a:gd name="connsiteX66" fmla="*/ 3851244 w 4081711"/>
              <a:gd name="connsiteY66" fmla="*/ 3355717 h 6857992"/>
              <a:gd name="connsiteX67" fmla="*/ 2091750 w 4081711"/>
              <a:gd name="connsiteY67" fmla="*/ 3355717 h 6857992"/>
              <a:gd name="connsiteX68" fmla="*/ 2090241 w 4081711"/>
              <a:gd name="connsiteY68" fmla="*/ 3355717 h 6857992"/>
              <a:gd name="connsiteX69" fmla="*/ 2970919 w 4081711"/>
              <a:gd name="connsiteY69" fmla="*/ 1753568 h 6857992"/>
              <a:gd name="connsiteX70" fmla="*/ 2090241 w 4081711"/>
              <a:gd name="connsiteY70" fmla="*/ 2 h 6857992"/>
              <a:gd name="connsiteX71" fmla="*/ 3851244 w 4081711"/>
              <a:gd name="connsiteY71" fmla="*/ 2 h 6857992"/>
              <a:gd name="connsiteX72" fmla="*/ 2972253 w 4081711"/>
              <a:gd name="connsiteY72" fmla="*/ 1604583 h 6857992"/>
              <a:gd name="connsiteX73" fmla="*/ 1927129 w 4081711"/>
              <a:gd name="connsiteY73" fmla="*/ 2 h 6857992"/>
              <a:gd name="connsiteX74" fmla="*/ 2806120 w 4081711"/>
              <a:gd name="connsiteY74" fmla="*/ 1604583 h 6857992"/>
              <a:gd name="connsiteX75" fmla="*/ 1045125 w 4081711"/>
              <a:gd name="connsiteY75" fmla="*/ 1604583 h 6857992"/>
              <a:gd name="connsiteX76" fmla="*/ 4018886 w 4081711"/>
              <a:gd name="connsiteY76" fmla="*/ 0 h 6857992"/>
              <a:gd name="connsiteX77" fmla="*/ 4081711 w 4081711"/>
              <a:gd name="connsiteY77" fmla="*/ 114686 h 6857992"/>
              <a:gd name="connsiteX78" fmla="*/ 4081711 w 4081711"/>
              <a:gd name="connsiteY78" fmla="*/ 1604583 h 6857992"/>
              <a:gd name="connsiteX79" fmla="*/ 3136874 w 4081711"/>
              <a:gd name="connsiteY79" fmla="*/ 1604583 h 6857992"/>
              <a:gd name="connsiteX80" fmla="*/ 3136875 w 4081711"/>
              <a:gd name="connsiteY80" fmla="*/ 1604582 h 6857992"/>
              <a:gd name="connsiteX81" fmla="*/ 3136874 w 4081711"/>
              <a:gd name="connsiteY81" fmla="*/ 1604582 h 6857992"/>
              <a:gd name="connsiteX82" fmla="*/ 3137300 w 4081711"/>
              <a:gd name="connsiteY82" fmla="*/ 1603807 h 6857992"/>
              <a:gd name="connsiteX83" fmla="*/ 4017377 w 4081711"/>
              <a:gd name="connsiteY83" fmla="*/ 2 h 6857992"/>
              <a:gd name="connsiteX84" fmla="*/ 4018130 w 4081711"/>
              <a:gd name="connsiteY84" fmla="*/ 1376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081711" h="6857992">
                <a:moveTo>
                  <a:pt x="3136874" y="5253414"/>
                </a:moveTo>
                <a:lnTo>
                  <a:pt x="3136875" y="5253414"/>
                </a:lnTo>
                <a:lnTo>
                  <a:pt x="4081711" y="5253414"/>
                </a:lnTo>
                <a:lnTo>
                  <a:pt x="4081711" y="6743312"/>
                </a:lnTo>
                <a:lnTo>
                  <a:pt x="4018889" y="6857992"/>
                </a:lnTo>
                <a:lnTo>
                  <a:pt x="4018884" y="6857992"/>
                </a:lnTo>
                <a:lnTo>
                  <a:pt x="4018130" y="6856621"/>
                </a:lnTo>
                <a:lnTo>
                  <a:pt x="4017379" y="6857992"/>
                </a:lnTo>
                <a:lnTo>
                  <a:pt x="4017376" y="6857992"/>
                </a:lnTo>
                <a:lnTo>
                  <a:pt x="3137264" y="5254122"/>
                </a:lnTo>
                <a:close/>
                <a:moveTo>
                  <a:pt x="2972252" y="5253414"/>
                </a:moveTo>
                <a:lnTo>
                  <a:pt x="2972252" y="5253416"/>
                </a:lnTo>
                <a:lnTo>
                  <a:pt x="2972253" y="5253414"/>
                </a:lnTo>
                <a:lnTo>
                  <a:pt x="3851243" y="6857992"/>
                </a:lnTo>
                <a:lnTo>
                  <a:pt x="2090243" y="6857992"/>
                </a:lnTo>
                <a:lnTo>
                  <a:pt x="2971475" y="5254830"/>
                </a:lnTo>
                <a:close/>
                <a:moveTo>
                  <a:pt x="1045124" y="5253414"/>
                </a:moveTo>
                <a:lnTo>
                  <a:pt x="1046631" y="5253414"/>
                </a:lnTo>
                <a:lnTo>
                  <a:pt x="2806120" y="5253414"/>
                </a:lnTo>
                <a:lnTo>
                  <a:pt x="1927131" y="6857992"/>
                </a:lnTo>
                <a:lnTo>
                  <a:pt x="1927126" y="6857992"/>
                </a:lnTo>
                <a:lnTo>
                  <a:pt x="1926739" y="6857287"/>
                </a:lnTo>
                <a:close/>
                <a:moveTo>
                  <a:pt x="880501" y="5253414"/>
                </a:moveTo>
                <a:lnTo>
                  <a:pt x="881254" y="5254788"/>
                </a:lnTo>
                <a:lnTo>
                  <a:pt x="882009" y="5253414"/>
                </a:lnTo>
                <a:lnTo>
                  <a:pt x="1760993" y="6857992"/>
                </a:lnTo>
                <a:lnTo>
                  <a:pt x="0" y="6857992"/>
                </a:lnTo>
                <a:lnTo>
                  <a:pt x="1747" y="6854811"/>
                </a:lnTo>
                <a:close/>
                <a:moveTo>
                  <a:pt x="4017377" y="3502274"/>
                </a:moveTo>
                <a:lnTo>
                  <a:pt x="4018130" y="3503649"/>
                </a:lnTo>
                <a:lnTo>
                  <a:pt x="4018886" y="3502274"/>
                </a:lnTo>
                <a:lnTo>
                  <a:pt x="4081711" y="3616960"/>
                </a:lnTo>
                <a:lnTo>
                  <a:pt x="4081711" y="5106856"/>
                </a:lnTo>
                <a:lnTo>
                  <a:pt x="3136875" y="5106856"/>
                </a:lnTo>
                <a:lnTo>
                  <a:pt x="3136874" y="5106856"/>
                </a:lnTo>
                <a:lnTo>
                  <a:pt x="3137264" y="5106149"/>
                </a:lnTo>
                <a:close/>
                <a:moveTo>
                  <a:pt x="2090241" y="3502274"/>
                </a:moveTo>
                <a:lnTo>
                  <a:pt x="2091750" y="3502274"/>
                </a:lnTo>
                <a:lnTo>
                  <a:pt x="3851244" y="3502274"/>
                </a:lnTo>
                <a:lnTo>
                  <a:pt x="2972253" y="5106856"/>
                </a:lnTo>
                <a:lnTo>
                  <a:pt x="2972252" y="5106855"/>
                </a:lnTo>
                <a:lnTo>
                  <a:pt x="2972252" y="5106856"/>
                </a:lnTo>
                <a:lnTo>
                  <a:pt x="2971475" y="5105441"/>
                </a:lnTo>
                <a:close/>
                <a:moveTo>
                  <a:pt x="1927128" y="3502274"/>
                </a:moveTo>
                <a:lnTo>
                  <a:pt x="1927129" y="3502275"/>
                </a:lnTo>
                <a:lnTo>
                  <a:pt x="1927129" y="3502274"/>
                </a:lnTo>
                <a:lnTo>
                  <a:pt x="2806120" y="5106856"/>
                </a:lnTo>
                <a:lnTo>
                  <a:pt x="1046632" y="5106856"/>
                </a:lnTo>
                <a:lnTo>
                  <a:pt x="1045125" y="5106856"/>
                </a:lnTo>
                <a:lnTo>
                  <a:pt x="1926739" y="3502983"/>
                </a:lnTo>
                <a:close/>
                <a:moveTo>
                  <a:pt x="1045125" y="1751142"/>
                </a:moveTo>
                <a:lnTo>
                  <a:pt x="2806120" y="1751142"/>
                </a:lnTo>
                <a:lnTo>
                  <a:pt x="1927129" y="3355717"/>
                </a:lnTo>
                <a:close/>
                <a:moveTo>
                  <a:pt x="880501" y="1751142"/>
                </a:moveTo>
                <a:lnTo>
                  <a:pt x="1759487" y="3355717"/>
                </a:lnTo>
                <a:lnTo>
                  <a:pt x="1" y="3355717"/>
                </a:lnTo>
                <a:close/>
                <a:moveTo>
                  <a:pt x="3136874" y="1751140"/>
                </a:moveTo>
                <a:lnTo>
                  <a:pt x="4081711" y="1751140"/>
                </a:lnTo>
                <a:lnTo>
                  <a:pt x="4081711" y="3241032"/>
                </a:lnTo>
                <a:lnTo>
                  <a:pt x="4018886" y="3355717"/>
                </a:lnTo>
                <a:lnTo>
                  <a:pt x="4018130" y="3354342"/>
                </a:lnTo>
                <a:lnTo>
                  <a:pt x="4017377" y="3355717"/>
                </a:lnTo>
                <a:lnTo>
                  <a:pt x="3136874" y="1751142"/>
                </a:lnTo>
                <a:lnTo>
                  <a:pt x="3136876" y="1751142"/>
                </a:lnTo>
                <a:close/>
                <a:moveTo>
                  <a:pt x="2972252" y="1751140"/>
                </a:moveTo>
                <a:lnTo>
                  <a:pt x="2972253" y="1751143"/>
                </a:lnTo>
                <a:lnTo>
                  <a:pt x="3851244" y="3355717"/>
                </a:lnTo>
                <a:lnTo>
                  <a:pt x="2091750" y="3355717"/>
                </a:lnTo>
                <a:lnTo>
                  <a:pt x="2090241" y="3355717"/>
                </a:lnTo>
                <a:lnTo>
                  <a:pt x="2970919" y="1753568"/>
                </a:lnTo>
                <a:close/>
                <a:moveTo>
                  <a:pt x="2090241" y="2"/>
                </a:moveTo>
                <a:lnTo>
                  <a:pt x="3851244" y="2"/>
                </a:lnTo>
                <a:lnTo>
                  <a:pt x="2972253" y="1604583"/>
                </a:lnTo>
                <a:close/>
                <a:moveTo>
                  <a:pt x="1927129" y="2"/>
                </a:moveTo>
                <a:lnTo>
                  <a:pt x="2806120" y="1604583"/>
                </a:lnTo>
                <a:lnTo>
                  <a:pt x="1045125" y="1604583"/>
                </a:lnTo>
                <a:close/>
                <a:moveTo>
                  <a:pt x="4018886" y="0"/>
                </a:moveTo>
                <a:lnTo>
                  <a:pt x="4081711" y="114686"/>
                </a:lnTo>
                <a:lnTo>
                  <a:pt x="4081711" y="1604583"/>
                </a:lnTo>
                <a:lnTo>
                  <a:pt x="3136874" y="1604583"/>
                </a:lnTo>
                <a:lnTo>
                  <a:pt x="3136875" y="1604582"/>
                </a:lnTo>
                <a:lnTo>
                  <a:pt x="3136874" y="1604582"/>
                </a:lnTo>
                <a:lnTo>
                  <a:pt x="3137300" y="1603807"/>
                </a:lnTo>
                <a:lnTo>
                  <a:pt x="4017377" y="2"/>
                </a:lnTo>
                <a:lnTo>
                  <a:pt x="4018130" y="1376"/>
                </a:lnTo>
                <a:close/>
              </a:path>
            </a:pathLst>
          </a:custGeom>
          <a:gradFill flip="none" rotWithShape="1">
            <a:gsLst>
              <a:gs pos="9000">
                <a:schemeClr val="accent4">
                  <a:alpha val="15000"/>
                </a:schemeClr>
              </a:gs>
              <a:gs pos="90000">
                <a:schemeClr val="accent4">
                  <a:alpha val="0"/>
                </a:schemeClr>
              </a:gs>
            </a:gsLst>
            <a:lin ang="10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a:p>
        </p:txBody>
      </p:sp>
      <p:sp>
        <p:nvSpPr>
          <p:cNvPr id="5" name="任意多边形: 形状 4">
            <a:extLst>
              <a:ext uri="{FF2B5EF4-FFF2-40B4-BE49-F238E27FC236}">
                <a16:creationId xmlns:a16="http://schemas.microsoft.com/office/drawing/2014/main" id="{8DFB82E1-FDE5-1221-7FE4-1B8BA4F445A1}"/>
              </a:ext>
            </a:extLst>
          </p:cNvPr>
          <p:cNvSpPr/>
          <p:nvPr/>
        </p:nvSpPr>
        <p:spPr>
          <a:xfrm>
            <a:off x="10200528" y="1751147"/>
            <a:ext cx="1991472" cy="3355717"/>
          </a:xfrm>
          <a:custGeom>
            <a:avLst/>
            <a:gdLst>
              <a:gd name="connsiteX0" fmla="*/ 1927137 w 1991472"/>
              <a:gd name="connsiteY0" fmla="*/ 1751135 h 3355717"/>
              <a:gd name="connsiteX1" fmla="*/ 1927890 w 1991472"/>
              <a:gd name="connsiteY1" fmla="*/ 1752510 h 3355717"/>
              <a:gd name="connsiteX2" fmla="*/ 1928646 w 1991472"/>
              <a:gd name="connsiteY2" fmla="*/ 1751135 h 3355717"/>
              <a:gd name="connsiteX3" fmla="*/ 1991472 w 1991472"/>
              <a:gd name="connsiteY3" fmla="*/ 1865823 h 3355717"/>
              <a:gd name="connsiteX4" fmla="*/ 1991472 w 1991472"/>
              <a:gd name="connsiteY4" fmla="*/ 3355717 h 3355717"/>
              <a:gd name="connsiteX5" fmla="*/ 1046634 w 1991472"/>
              <a:gd name="connsiteY5" fmla="*/ 3355717 h 3355717"/>
              <a:gd name="connsiteX6" fmla="*/ 1046633 w 1991472"/>
              <a:gd name="connsiteY6" fmla="*/ 3355717 h 3355717"/>
              <a:gd name="connsiteX7" fmla="*/ 1047023 w 1991472"/>
              <a:gd name="connsiteY7" fmla="*/ 3355009 h 3355717"/>
              <a:gd name="connsiteX8" fmla="*/ 0 w 1991472"/>
              <a:gd name="connsiteY8" fmla="*/ 1751135 h 3355717"/>
              <a:gd name="connsiteX9" fmla="*/ 1509 w 1991472"/>
              <a:gd name="connsiteY9" fmla="*/ 1751135 h 3355717"/>
              <a:gd name="connsiteX10" fmla="*/ 1761003 w 1991472"/>
              <a:gd name="connsiteY10" fmla="*/ 1751135 h 3355717"/>
              <a:gd name="connsiteX11" fmla="*/ 882012 w 1991472"/>
              <a:gd name="connsiteY11" fmla="*/ 3355717 h 3355717"/>
              <a:gd name="connsiteX12" fmla="*/ 882011 w 1991472"/>
              <a:gd name="connsiteY12" fmla="*/ 3355716 h 3355717"/>
              <a:gd name="connsiteX13" fmla="*/ 882011 w 1991472"/>
              <a:gd name="connsiteY13" fmla="*/ 3355717 h 3355717"/>
              <a:gd name="connsiteX14" fmla="*/ 881234 w 1991472"/>
              <a:gd name="connsiteY14" fmla="*/ 3354301 h 3355717"/>
              <a:gd name="connsiteX15" fmla="*/ 1046633 w 1991472"/>
              <a:gd name="connsiteY15" fmla="*/ 0 h 3355717"/>
              <a:gd name="connsiteX16" fmla="*/ 1991472 w 1991472"/>
              <a:gd name="connsiteY16" fmla="*/ 0 h 3355717"/>
              <a:gd name="connsiteX17" fmla="*/ 1991472 w 1991472"/>
              <a:gd name="connsiteY17" fmla="*/ 1489891 h 3355717"/>
              <a:gd name="connsiteX18" fmla="*/ 1928646 w 1991472"/>
              <a:gd name="connsiteY18" fmla="*/ 1604578 h 3355717"/>
              <a:gd name="connsiteX19" fmla="*/ 1927890 w 1991472"/>
              <a:gd name="connsiteY19" fmla="*/ 1603203 h 3355717"/>
              <a:gd name="connsiteX20" fmla="*/ 1927137 w 1991472"/>
              <a:gd name="connsiteY20" fmla="*/ 1604578 h 3355717"/>
              <a:gd name="connsiteX21" fmla="*/ 1046633 w 1991472"/>
              <a:gd name="connsiteY21" fmla="*/ 2 h 3355717"/>
              <a:gd name="connsiteX22" fmla="*/ 1046635 w 1991472"/>
              <a:gd name="connsiteY22" fmla="*/ 2 h 3355717"/>
              <a:gd name="connsiteX23" fmla="*/ 882011 w 1991472"/>
              <a:gd name="connsiteY23" fmla="*/ 0 h 3355717"/>
              <a:gd name="connsiteX24" fmla="*/ 882012 w 1991472"/>
              <a:gd name="connsiteY24" fmla="*/ 2 h 3355717"/>
              <a:gd name="connsiteX25" fmla="*/ 1761003 w 1991472"/>
              <a:gd name="connsiteY25" fmla="*/ 1604578 h 3355717"/>
              <a:gd name="connsiteX26" fmla="*/ 1509 w 1991472"/>
              <a:gd name="connsiteY26" fmla="*/ 1604578 h 3355717"/>
              <a:gd name="connsiteX27" fmla="*/ 0 w 1991472"/>
              <a:gd name="connsiteY27" fmla="*/ 1604578 h 3355717"/>
              <a:gd name="connsiteX28" fmla="*/ 880678 w 1991472"/>
              <a:gd name="connsiteY28" fmla="*/ 2427 h 335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91472" h="3355717">
                <a:moveTo>
                  <a:pt x="1927137" y="1751135"/>
                </a:moveTo>
                <a:lnTo>
                  <a:pt x="1927890" y="1752510"/>
                </a:lnTo>
                <a:lnTo>
                  <a:pt x="1928646" y="1751135"/>
                </a:lnTo>
                <a:lnTo>
                  <a:pt x="1991472" y="1865823"/>
                </a:lnTo>
                <a:lnTo>
                  <a:pt x="1991472" y="3355717"/>
                </a:lnTo>
                <a:lnTo>
                  <a:pt x="1046634" y="3355717"/>
                </a:lnTo>
                <a:lnTo>
                  <a:pt x="1046633" y="3355717"/>
                </a:lnTo>
                <a:lnTo>
                  <a:pt x="1047023" y="3355009"/>
                </a:lnTo>
                <a:close/>
                <a:moveTo>
                  <a:pt x="0" y="1751135"/>
                </a:moveTo>
                <a:lnTo>
                  <a:pt x="1509" y="1751135"/>
                </a:lnTo>
                <a:lnTo>
                  <a:pt x="1761003" y="1751135"/>
                </a:lnTo>
                <a:lnTo>
                  <a:pt x="882012" y="3355717"/>
                </a:lnTo>
                <a:lnTo>
                  <a:pt x="882011" y="3355716"/>
                </a:lnTo>
                <a:lnTo>
                  <a:pt x="882011" y="3355717"/>
                </a:lnTo>
                <a:lnTo>
                  <a:pt x="881234" y="3354301"/>
                </a:lnTo>
                <a:close/>
                <a:moveTo>
                  <a:pt x="1046633" y="0"/>
                </a:moveTo>
                <a:lnTo>
                  <a:pt x="1991472" y="0"/>
                </a:lnTo>
                <a:lnTo>
                  <a:pt x="1991472" y="1489891"/>
                </a:lnTo>
                <a:lnTo>
                  <a:pt x="1928646" y="1604578"/>
                </a:lnTo>
                <a:lnTo>
                  <a:pt x="1927890" y="1603203"/>
                </a:lnTo>
                <a:lnTo>
                  <a:pt x="1927137" y="1604578"/>
                </a:lnTo>
                <a:lnTo>
                  <a:pt x="1046633" y="2"/>
                </a:lnTo>
                <a:lnTo>
                  <a:pt x="1046635" y="2"/>
                </a:lnTo>
                <a:close/>
                <a:moveTo>
                  <a:pt x="882011" y="0"/>
                </a:moveTo>
                <a:lnTo>
                  <a:pt x="882012" y="2"/>
                </a:lnTo>
                <a:lnTo>
                  <a:pt x="1761003" y="1604578"/>
                </a:lnTo>
                <a:lnTo>
                  <a:pt x="1509" y="1604578"/>
                </a:lnTo>
                <a:lnTo>
                  <a:pt x="0" y="1604578"/>
                </a:lnTo>
                <a:lnTo>
                  <a:pt x="880678" y="2427"/>
                </a:lnTo>
                <a:close/>
              </a:path>
            </a:pathLst>
          </a:custGeom>
          <a:gradFill flip="none" rotWithShape="1">
            <a:gsLst>
              <a:gs pos="0">
                <a:schemeClr val="bg2">
                  <a:alpha val="42000"/>
                </a:schemeClr>
              </a:gs>
              <a:gs pos="90000">
                <a:schemeClr val="bg2">
                  <a:alpha val="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a:p>
        </p:txBody>
      </p:sp>
      <p:sp>
        <p:nvSpPr>
          <p:cNvPr id="6" name="任意多边形: 形状 5">
            <a:extLst>
              <a:ext uri="{FF2B5EF4-FFF2-40B4-BE49-F238E27FC236}">
                <a16:creationId xmlns:a16="http://schemas.microsoft.com/office/drawing/2014/main" id="{4D3E46D8-871A-212B-6F3F-78E25F7DDDC5}"/>
              </a:ext>
            </a:extLst>
          </p:cNvPr>
          <p:cNvSpPr/>
          <p:nvPr/>
        </p:nvSpPr>
        <p:spPr>
          <a:xfrm>
            <a:off x="8110288" y="7"/>
            <a:ext cx="3851245" cy="6857993"/>
          </a:xfrm>
          <a:custGeom>
            <a:avLst/>
            <a:gdLst>
              <a:gd name="connsiteX0" fmla="*/ 1045125 w 3851245"/>
              <a:gd name="connsiteY0" fmla="*/ 5253414 h 6857993"/>
              <a:gd name="connsiteX1" fmla="*/ 1046632 w 3851245"/>
              <a:gd name="connsiteY1" fmla="*/ 5253414 h 6857993"/>
              <a:gd name="connsiteX2" fmla="*/ 2806121 w 3851245"/>
              <a:gd name="connsiteY2" fmla="*/ 5253414 h 6857993"/>
              <a:gd name="connsiteX3" fmla="*/ 1927131 w 3851245"/>
              <a:gd name="connsiteY3" fmla="*/ 6857993 h 6857993"/>
              <a:gd name="connsiteX4" fmla="*/ 1927128 w 3851245"/>
              <a:gd name="connsiteY4" fmla="*/ 6857993 h 6857993"/>
              <a:gd name="connsiteX5" fmla="*/ 1926740 w 3851245"/>
              <a:gd name="connsiteY5" fmla="*/ 6857287 h 6857993"/>
              <a:gd name="connsiteX6" fmla="*/ 880502 w 3851245"/>
              <a:gd name="connsiteY6" fmla="*/ 5253414 h 6857993"/>
              <a:gd name="connsiteX7" fmla="*/ 881255 w 3851245"/>
              <a:gd name="connsiteY7" fmla="*/ 5254788 h 6857993"/>
              <a:gd name="connsiteX8" fmla="*/ 882010 w 3851245"/>
              <a:gd name="connsiteY8" fmla="*/ 5253414 h 6857993"/>
              <a:gd name="connsiteX9" fmla="*/ 1760995 w 3851245"/>
              <a:gd name="connsiteY9" fmla="*/ 6857993 h 6857993"/>
              <a:gd name="connsiteX10" fmla="*/ 0 w 3851245"/>
              <a:gd name="connsiteY10" fmla="*/ 6857993 h 6857993"/>
              <a:gd name="connsiteX11" fmla="*/ 1748 w 3851245"/>
              <a:gd name="connsiteY11" fmla="*/ 6854811 h 6857993"/>
              <a:gd name="connsiteX12" fmla="*/ 880502 w 3851245"/>
              <a:gd name="connsiteY12" fmla="*/ 1751142 h 6857993"/>
              <a:gd name="connsiteX13" fmla="*/ 1759488 w 3851245"/>
              <a:gd name="connsiteY13" fmla="*/ 3355717 h 6857993"/>
              <a:gd name="connsiteX14" fmla="*/ 2 w 3851245"/>
              <a:gd name="connsiteY14" fmla="*/ 3355717 h 6857993"/>
              <a:gd name="connsiteX15" fmla="*/ 1927130 w 3851245"/>
              <a:gd name="connsiteY15" fmla="*/ 1 h 6857993"/>
              <a:gd name="connsiteX16" fmla="*/ 2806121 w 3851245"/>
              <a:gd name="connsiteY16" fmla="*/ 1604582 h 6857993"/>
              <a:gd name="connsiteX17" fmla="*/ 1045126 w 3851245"/>
              <a:gd name="connsiteY17" fmla="*/ 1604582 h 6857993"/>
              <a:gd name="connsiteX18" fmla="*/ 2090242 w 3851245"/>
              <a:gd name="connsiteY18" fmla="*/ 0 h 6857993"/>
              <a:gd name="connsiteX19" fmla="*/ 3851245 w 3851245"/>
              <a:gd name="connsiteY19" fmla="*/ 0 h 6857993"/>
              <a:gd name="connsiteX20" fmla="*/ 2972254 w 3851245"/>
              <a:gd name="connsiteY20" fmla="*/ 1604582 h 6857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51245" h="6857993">
                <a:moveTo>
                  <a:pt x="1045125" y="5253414"/>
                </a:moveTo>
                <a:lnTo>
                  <a:pt x="1046632" y="5253414"/>
                </a:lnTo>
                <a:lnTo>
                  <a:pt x="2806121" y="5253414"/>
                </a:lnTo>
                <a:lnTo>
                  <a:pt x="1927131" y="6857993"/>
                </a:lnTo>
                <a:lnTo>
                  <a:pt x="1927128" y="6857993"/>
                </a:lnTo>
                <a:lnTo>
                  <a:pt x="1926740" y="6857287"/>
                </a:lnTo>
                <a:close/>
                <a:moveTo>
                  <a:pt x="880502" y="5253414"/>
                </a:moveTo>
                <a:lnTo>
                  <a:pt x="881255" y="5254788"/>
                </a:lnTo>
                <a:lnTo>
                  <a:pt x="882010" y="5253414"/>
                </a:lnTo>
                <a:lnTo>
                  <a:pt x="1760995" y="6857993"/>
                </a:lnTo>
                <a:lnTo>
                  <a:pt x="0" y="6857993"/>
                </a:lnTo>
                <a:lnTo>
                  <a:pt x="1748" y="6854811"/>
                </a:lnTo>
                <a:close/>
                <a:moveTo>
                  <a:pt x="880502" y="1751142"/>
                </a:moveTo>
                <a:lnTo>
                  <a:pt x="1759488" y="3355717"/>
                </a:lnTo>
                <a:lnTo>
                  <a:pt x="2" y="3355717"/>
                </a:lnTo>
                <a:close/>
                <a:moveTo>
                  <a:pt x="1927130" y="1"/>
                </a:moveTo>
                <a:lnTo>
                  <a:pt x="2806121" y="1604582"/>
                </a:lnTo>
                <a:lnTo>
                  <a:pt x="1045126" y="1604582"/>
                </a:lnTo>
                <a:close/>
                <a:moveTo>
                  <a:pt x="2090242" y="0"/>
                </a:moveTo>
                <a:lnTo>
                  <a:pt x="3851245" y="0"/>
                </a:lnTo>
                <a:lnTo>
                  <a:pt x="2972254" y="1604582"/>
                </a:lnTo>
                <a:close/>
              </a:path>
            </a:pathLst>
          </a:custGeom>
          <a:gradFill flip="none" rotWithShape="1">
            <a:gsLst>
              <a:gs pos="10000">
                <a:schemeClr val="accent1"/>
              </a:gs>
              <a:gs pos="90000">
                <a:schemeClr val="accent2">
                  <a:alpha val="0"/>
                </a:schemeClr>
              </a:gs>
            </a:gsLst>
            <a:lin ang="19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000" dirty="0"/>
          </a:p>
        </p:txBody>
      </p:sp>
      <p:grpSp>
        <p:nvGrpSpPr>
          <p:cNvPr id="7" name="组合 6">
            <a:extLst>
              <a:ext uri="{FF2B5EF4-FFF2-40B4-BE49-F238E27FC236}">
                <a16:creationId xmlns:a16="http://schemas.microsoft.com/office/drawing/2014/main" id="{F380C8E1-A403-7CFD-EB96-B23C72A3AF88}"/>
              </a:ext>
            </a:extLst>
          </p:cNvPr>
          <p:cNvGrpSpPr/>
          <p:nvPr/>
        </p:nvGrpSpPr>
        <p:grpSpPr>
          <a:xfrm>
            <a:off x="11538795" y="534191"/>
            <a:ext cx="226645" cy="83345"/>
            <a:chOff x="11262365" y="460223"/>
            <a:chExt cx="226645" cy="83345"/>
          </a:xfrm>
        </p:grpSpPr>
        <p:cxnSp>
          <p:nvCxnSpPr>
            <p:cNvPr id="8" name="直接连接符 7">
              <a:extLst>
                <a:ext uri="{FF2B5EF4-FFF2-40B4-BE49-F238E27FC236}">
                  <a16:creationId xmlns:a16="http://schemas.microsoft.com/office/drawing/2014/main" id="{B3A876D1-4B54-2EFA-4A5B-BD037700B969}"/>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7846F302-B20C-0A5A-37D2-ECCF5D3718E0}"/>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10" name="observation-tool_18366">
            <a:extLst>
              <a:ext uri="{FF2B5EF4-FFF2-40B4-BE49-F238E27FC236}">
                <a16:creationId xmlns:a16="http://schemas.microsoft.com/office/drawing/2014/main" id="{01D68534-454C-4E1A-BC1A-553B1609024E}"/>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7DF1D9B2-39AC-FBEB-D46F-6DFEC701590F}"/>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12" name="标题 1">
            <a:extLst>
              <a:ext uri="{FF2B5EF4-FFF2-40B4-BE49-F238E27FC236}">
                <a16:creationId xmlns:a16="http://schemas.microsoft.com/office/drawing/2014/main" id="{811DAE48-986A-3454-A99C-0E337E8B9492}"/>
              </a:ext>
            </a:extLst>
          </p:cNvPr>
          <p:cNvSpPr txBox="1"/>
          <p:nvPr/>
        </p:nvSpPr>
        <p:spPr>
          <a:xfrm>
            <a:off x="886166"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13" name="TextBox 60">
            <a:extLst>
              <a:ext uri="{FF2B5EF4-FFF2-40B4-BE49-F238E27FC236}">
                <a16:creationId xmlns:a16="http://schemas.microsoft.com/office/drawing/2014/main" id="{135B8138-BB9B-4B6E-961F-8DE596B652D9}"/>
              </a:ext>
            </a:extLst>
          </p:cNvPr>
          <p:cNvSpPr txBox="1"/>
          <p:nvPr/>
        </p:nvSpPr>
        <p:spPr>
          <a:xfrm>
            <a:off x="806987" y="4230418"/>
            <a:ext cx="7303300" cy="343171"/>
          </a:xfrm>
          <a:prstGeom prst="rect">
            <a:avLst/>
          </a:prstGeom>
          <a:noFill/>
        </p:spPr>
        <p:txBody>
          <a:bodyPr wrap="square">
            <a:spAutoFit/>
          </a:bodyPr>
          <a:lstStyle/>
          <a:p>
            <a:pPr>
              <a:lnSpc>
                <a:spcPct val="150000"/>
              </a:lnSpc>
            </a:pPr>
            <a:r>
              <a:rPr lang="en-US" sz="1200" b="0" i="0" dirty="0">
                <a:solidFill>
                  <a:srgbClr val="000000"/>
                </a:solidFill>
                <a:effectLst/>
                <a:latin typeface="+mj-ea"/>
                <a:ea typeface="+mj-ea"/>
              </a:rPr>
              <a:t>The promotion will be conducted in a 15 - minute English roadshow, consisting</a:t>
            </a:r>
          </a:p>
        </p:txBody>
      </p:sp>
      <p:sp>
        <p:nvSpPr>
          <p:cNvPr id="14" name="文本框 13">
            <a:extLst>
              <a:ext uri="{FF2B5EF4-FFF2-40B4-BE49-F238E27FC236}">
                <a16:creationId xmlns:a16="http://schemas.microsoft.com/office/drawing/2014/main" id="{EAE81D05-202F-15CE-8CE3-1F324D179F93}"/>
              </a:ext>
            </a:extLst>
          </p:cNvPr>
          <p:cNvSpPr txBox="1"/>
          <p:nvPr/>
        </p:nvSpPr>
        <p:spPr>
          <a:xfrm>
            <a:off x="749394" y="2306539"/>
            <a:ext cx="6818058" cy="1323439"/>
          </a:xfrm>
          <a:prstGeom prst="rect">
            <a:avLst/>
          </a:prstGeom>
          <a:noFill/>
        </p:spPr>
        <p:txBody>
          <a:bodyPr wrap="square" rtlCol="0">
            <a:spAutoFit/>
          </a:bodyPr>
          <a:lstStyle/>
          <a:p>
            <a:r>
              <a:rPr lang="en-US" altLang="zh-CN" sz="8000" dirty="0">
                <a:gradFill>
                  <a:gsLst>
                    <a:gs pos="20000">
                      <a:schemeClr val="accent1">
                        <a:lumMod val="75000"/>
                      </a:schemeClr>
                    </a:gs>
                    <a:gs pos="99000">
                      <a:schemeClr val="accent2"/>
                    </a:gs>
                  </a:gsLst>
                  <a:lin ang="2700000" scaled="0"/>
                </a:gradFill>
                <a:latin typeface="+mj-lt"/>
              </a:rPr>
              <a:t>Analysis</a:t>
            </a:r>
          </a:p>
        </p:txBody>
      </p:sp>
      <p:cxnSp>
        <p:nvCxnSpPr>
          <p:cNvPr id="15" name="直接连接符 14">
            <a:extLst>
              <a:ext uri="{FF2B5EF4-FFF2-40B4-BE49-F238E27FC236}">
                <a16:creationId xmlns:a16="http://schemas.microsoft.com/office/drawing/2014/main" id="{120C2BAD-BB5E-D430-B6F0-EB0F91F1A7BF}"/>
              </a:ext>
            </a:extLst>
          </p:cNvPr>
          <p:cNvCxnSpPr>
            <a:cxnSpLocks/>
          </p:cNvCxnSpPr>
          <p:nvPr/>
        </p:nvCxnSpPr>
        <p:spPr>
          <a:xfrm>
            <a:off x="886166" y="3886095"/>
            <a:ext cx="6681286" cy="0"/>
          </a:xfrm>
          <a:prstGeom prst="line">
            <a:avLst/>
          </a:prstGeom>
          <a:ln w="6350">
            <a:gradFill>
              <a:gsLst>
                <a:gs pos="50000">
                  <a:schemeClr val="accent2"/>
                </a:gs>
                <a:gs pos="0">
                  <a:schemeClr val="accent1">
                    <a:lumMod val="45000"/>
                    <a:lumOff val="55000"/>
                    <a:alpha val="0"/>
                  </a:schemeClr>
                </a:gs>
                <a:gs pos="100000">
                  <a:schemeClr val="accent1">
                    <a:lumMod val="30000"/>
                    <a:lumOff val="70000"/>
                    <a:alpha val="0"/>
                  </a:schemeClr>
                </a:gs>
              </a:gsLst>
              <a:lin ang="0" scaled="0"/>
            </a:gradFill>
          </a:ln>
        </p:spPr>
        <p:style>
          <a:lnRef idx="2">
            <a:schemeClr val="accent1"/>
          </a:lnRef>
          <a:fillRef idx="0">
            <a:schemeClr val="accent1"/>
          </a:fillRef>
          <a:effectRef idx="1">
            <a:schemeClr val="accent1"/>
          </a:effectRef>
          <a:fontRef idx="minor">
            <a:schemeClr val="tx1"/>
          </a:fontRef>
        </p:style>
      </p:cxnSp>
      <p:sp>
        <p:nvSpPr>
          <p:cNvPr id="16" name="矩形: 圆角 15">
            <a:extLst>
              <a:ext uri="{FF2B5EF4-FFF2-40B4-BE49-F238E27FC236}">
                <a16:creationId xmlns:a16="http://schemas.microsoft.com/office/drawing/2014/main" id="{6CDEA8C0-67B6-1520-3CE8-B02D55AC5D8C}"/>
              </a:ext>
            </a:extLst>
          </p:cNvPr>
          <p:cNvSpPr/>
          <p:nvPr/>
        </p:nvSpPr>
        <p:spPr>
          <a:xfrm>
            <a:off x="886166" y="4836319"/>
            <a:ext cx="1943062" cy="481806"/>
          </a:xfrm>
          <a:prstGeom prst="roundRect">
            <a:avLst>
              <a:gd name="adj" fmla="val 50000"/>
            </a:avLst>
          </a:prstGeom>
          <a:gradFill>
            <a:gsLst>
              <a:gs pos="0">
                <a:schemeClr val="accent1"/>
              </a:gs>
              <a:gs pos="100000">
                <a:schemeClr val="accent2"/>
              </a:gs>
            </a:gsLst>
            <a:lin ang="0" scaled="1"/>
          </a:gra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圆角 16">
            <a:extLst>
              <a:ext uri="{FF2B5EF4-FFF2-40B4-BE49-F238E27FC236}">
                <a16:creationId xmlns:a16="http://schemas.microsoft.com/office/drawing/2014/main" id="{8D3898EF-0EB5-9905-3B99-BA7B372564E2}"/>
              </a:ext>
            </a:extLst>
          </p:cNvPr>
          <p:cNvSpPr/>
          <p:nvPr/>
        </p:nvSpPr>
        <p:spPr>
          <a:xfrm>
            <a:off x="3140614" y="4829706"/>
            <a:ext cx="492919" cy="481806"/>
          </a:xfrm>
          <a:prstGeom prst="roundRect">
            <a:avLst>
              <a:gd name="adj" fmla="val 50000"/>
            </a:avLst>
          </a:prstGeom>
          <a:solidFill>
            <a:schemeClr val="bg1"/>
          </a:solidFill>
          <a:ln>
            <a:noFill/>
          </a:ln>
          <a:effectLst>
            <a:outerShdw blurRad="101600" dist="101600" dir="2700000" sx="98000" sy="98000" algn="tl" rotWithShape="0">
              <a:schemeClr val="tx1">
                <a:lumMod val="65000"/>
                <a:lumOff val="35000"/>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D60576CD-F499-F54E-605C-71C08BCDCC65}"/>
              </a:ext>
            </a:extLst>
          </p:cNvPr>
          <p:cNvSpPr txBox="1"/>
          <p:nvPr/>
        </p:nvSpPr>
        <p:spPr>
          <a:xfrm>
            <a:off x="1577990" y="4946417"/>
            <a:ext cx="980823" cy="261610"/>
          </a:xfrm>
          <a:prstGeom prst="rect">
            <a:avLst/>
          </a:prstGeom>
          <a:noFill/>
        </p:spPr>
        <p:txBody>
          <a:bodyPr wrap="square" rtlCol="0">
            <a:spAutoFit/>
          </a:bodyPr>
          <a:lstStyle/>
          <a:p>
            <a:r>
              <a:rPr lang="en-US" altLang="zh-CN" sz="1100" dirty="0">
                <a:solidFill>
                  <a:schemeClr val="bg1"/>
                </a:solidFill>
                <a:latin typeface="+mj-lt"/>
                <a:ea typeface="+mj-ea"/>
              </a:rPr>
              <a:t>PART TWO</a:t>
            </a:r>
          </a:p>
        </p:txBody>
      </p:sp>
      <p:sp>
        <p:nvSpPr>
          <p:cNvPr id="19" name="speaker_151869">
            <a:extLst>
              <a:ext uri="{FF2B5EF4-FFF2-40B4-BE49-F238E27FC236}">
                <a16:creationId xmlns:a16="http://schemas.microsoft.com/office/drawing/2014/main" id="{E01724F7-DD2F-33B3-77C5-8A75A5DDE233}"/>
              </a:ext>
            </a:extLst>
          </p:cNvPr>
          <p:cNvSpPr/>
          <p:nvPr/>
        </p:nvSpPr>
        <p:spPr>
          <a:xfrm>
            <a:off x="1352163" y="5005382"/>
            <a:ext cx="164910" cy="143680"/>
          </a:xfrm>
          <a:custGeom>
            <a:avLst/>
            <a:gdLst>
              <a:gd name="connsiteX0" fmla="*/ 472908 w 605431"/>
              <a:gd name="connsiteY0" fmla="*/ 396935 h 527488"/>
              <a:gd name="connsiteX1" fmla="*/ 489984 w 605431"/>
              <a:gd name="connsiteY1" fmla="*/ 399225 h 527488"/>
              <a:gd name="connsiteX2" fmla="*/ 585815 w 605431"/>
              <a:gd name="connsiteY2" fmla="*/ 454202 h 527488"/>
              <a:gd name="connsiteX3" fmla="*/ 593970 w 605431"/>
              <a:gd name="connsiteY3" fmla="*/ 484744 h 527488"/>
              <a:gd name="connsiteX4" fmla="*/ 563386 w 605431"/>
              <a:gd name="connsiteY4" fmla="*/ 492889 h 527488"/>
              <a:gd name="connsiteX5" fmla="*/ 467556 w 605431"/>
              <a:gd name="connsiteY5" fmla="*/ 437913 h 527488"/>
              <a:gd name="connsiteX6" fmla="*/ 459400 w 605431"/>
              <a:gd name="connsiteY6" fmla="*/ 407370 h 527488"/>
              <a:gd name="connsiteX7" fmla="*/ 472908 w 605431"/>
              <a:gd name="connsiteY7" fmla="*/ 396935 h 527488"/>
              <a:gd name="connsiteX8" fmla="*/ 472314 w 605431"/>
              <a:gd name="connsiteY8" fmla="*/ 242496 h 527488"/>
              <a:gd name="connsiteX9" fmla="*/ 583019 w 605431"/>
              <a:gd name="connsiteY9" fmla="*/ 242496 h 527488"/>
              <a:gd name="connsiteX10" fmla="*/ 605431 w 605431"/>
              <a:gd name="connsiteY10" fmla="*/ 264910 h 527488"/>
              <a:gd name="connsiteX11" fmla="*/ 583019 w 605431"/>
              <a:gd name="connsiteY11" fmla="*/ 287323 h 527488"/>
              <a:gd name="connsiteX12" fmla="*/ 472314 w 605431"/>
              <a:gd name="connsiteY12" fmla="*/ 287323 h 527488"/>
              <a:gd name="connsiteX13" fmla="*/ 449901 w 605431"/>
              <a:gd name="connsiteY13" fmla="*/ 264910 h 527488"/>
              <a:gd name="connsiteX14" fmla="*/ 472314 w 605431"/>
              <a:gd name="connsiteY14" fmla="*/ 242496 h 527488"/>
              <a:gd name="connsiteX15" fmla="*/ 577059 w 605431"/>
              <a:gd name="connsiteY15" fmla="*/ 33961 h 527488"/>
              <a:gd name="connsiteX16" fmla="*/ 590565 w 605431"/>
              <a:gd name="connsiteY16" fmla="*/ 44398 h 527488"/>
              <a:gd name="connsiteX17" fmla="*/ 582410 w 605431"/>
              <a:gd name="connsiteY17" fmla="*/ 74948 h 527488"/>
              <a:gd name="connsiteX18" fmla="*/ 487276 w 605431"/>
              <a:gd name="connsiteY18" fmla="*/ 129936 h 527488"/>
              <a:gd name="connsiteX19" fmla="*/ 456017 w 605431"/>
              <a:gd name="connsiteY19" fmla="*/ 121790 h 527488"/>
              <a:gd name="connsiteX20" fmla="*/ 464851 w 605431"/>
              <a:gd name="connsiteY20" fmla="*/ 91240 h 527488"/>
              <a:gd name="connsiteX21" fmla="*/ 559986 w 605431"/>
              <a:gd name="connsiteY21" fmla="*/ 36252 h 527488"/>
              <a:gd name="connsiteX22" fmla="*/ 577059 w 605431"/>
              <a:gd name="connsiteY22" fmla="*/ 33961 h 527488"/>
              <a:gd name="connsiteX23" fmla="*/ 335523 w 605431"/>
              <a:gd name="connsiteY23" fmla="*/ 184 h 527488"/>
              <a:gd name="connsiteX24" fmla="*/ 354720 w 605431"/>
              <a:gd name="connsiteY24" fmla="*/ 3746 h 527488"/>
              <a:gd name="connsiteX25" fmla="*/ 374427 w 605431"/>
              <a:gd name="connsiteY25" fmla="*/ 35632 h 527488"/>
              <a:gd name="connsiteX26" fmla="*/ 374427 w 605431"/>
              <a:gd name="connsiteY26" fmla="*/ 492210 h 527488"/>
              <a:gd name="connsiteX27" fmla="*/ 354720 w 605431"/>
              <a:gd name="connsiteY27" fmla="*/ 524096 h 527488"/>
              <a:gd name="connsiteX28" fmla="*/ 339091 w 605431"/>
              <a:gd name="connsiteY28" fmla="*/ 527488 h 527488"/>
              <a:gd name="connsiteX29" fmla="*/ 317345 w 605431"/>
              <a:gd name="connsiteY29" fmla="*/ 520025 h 527488"/>
              <a:gd name="connsiteX30" fmla="*/ 201823 w 605431"/>
              <a:gd name="connsiteY30" fmla="*/ 429795 h 527488"/>
              <a:gd name="connsiteX31" fmla="*/ 184835 w 605431"/>
              <a:gd name="connsiteY31" fmla="*/ 431830 h 527488"/>
              <a:gd name="connsiteX32" fmla="*/ 68633 w 605431"/>
              <a:gd name="connsiteY32" fmla="*/ 431830 h 527488"/>
              <a:gd name="connsiteX33" fmla="*/ 0 w 605431"/>
              <a:gd name="connsiteY33" fmla="*/ 362631 h 527488"/>
              <a:gd name="connsiteX34" fmla="*/ 0 w 605431"/>
              <a:gd name="connsiteY34" fmla="*/ 161818 h 527488"/>
              <a:gd name="connsiteX35" fmla="*/ 68633 w 605431"/>
              <a:gd name="connsiteY35" fmla="*/ 93298 h 527488"/>
              <a:gd name="connsiteX36" fmla="*/ 184835 w 605431"/>
              <a:gd name="connsiteY36" fmla="*/ 93298 h 527488"/>
              <a:gd name="connsiteX37" fmla="*/ 204542 w 605431"/>
              <a:gd name="connsiteY37" fmla="*/ 96011 h 527488"/>
              <a:gd name="connsiteX38" fmla="*/ 317345 w 605431"/>
              <a:gd name="connsiteY38" fmla="*/ 7816 h 527488"/>
              <a:gd name="connsiteX39" fmla="*/ 335523 w 605431"/>
              <a:gd name="connsiteY39" fmla="*/ 184 h 52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431" h="527488">
                <a:moveTo>
                  <a:pt x="472908" y="396935"/>
                </a:moveTo>
                <a:cubicBezTo>
                  <a:pt x="478430" y="395493"/>
                  <a:pt x="484547" y="396171"/>
                  <a:pt x="489984" y="399225"/>
                </a:cubicBezTo>
                <a:lnTo>
                  <a:pt x="585815" y="454202"/>
                </a:lnTo>
                <a:cubicBezTo>
                  <a:pt x="596009" y="460310"/>
                  <a:pt x="600087" y="473885"/>
                  <a:pt x="593970" y="484744"/>
                </a:cubicBezTo>
                <a:cubicBezTo>
                  <a:pt x="587853" y="495604"/>
                  <a:pt x="573581" y="499676"/>
                  <a:pt x="563386" y="492889"/>
                </a:cubicBezTo>
                <a:lnTo>
                  <a:pt x="467556" y="437913"/>
                </a:lnTo>
                <a:cubicBezTo>
                  <a:pt x="456681" y="431804"/>
                  <a:pt x="453283" y="418230"/>
                  <a:pt x="459400" y="407370"/>
                </a:cubicBezTo>
                <a:cubicBezTo>
                  <a:pt x="462458" y="401941"/>
                  <a:pt x="467386" y="398377"/>
                  <a:pt x="472908" y="396935"/>
                </a:cubicBezTo>
                <a:close/>
                <a:moveTo>
                  <a:pt x="472314" y="242496"/>
                </a:moveTo>
                <a:lnTo>
                  <a:pt x="583019" y="242496"/>
                </a:lnTo>
                <a:cubicBezTo>
                  <a:pt x="595244" y="242496"/>
                  <a:pt x="605431" y="252684"/>
                  <a:pt x="605431" y="264910"/>
                </a:cubicBezTo>
                <a:cubicBezTo>
                  <a:pt x="605431" y="277814"/>
                  <a:pt x="595244" y="287323"/>
                  <a:pt x="583019" y="287323"/>
                </a:cubicBezTo>
                <a:lnTo>
                  <a:pt x="472314" y="287323"/>
                </a:lnTo>
                <a:cubicBezTo>
                  <a:pt x="460089" y="287323"/>
                  <a:pt x="449901" y="277814"/>
                  <a:pt x="449901" y="264910"/>
                </a:cubicBezTo>
                <a:cubicBezTo>
                  <a:pt x="449901" y="252684"/>
                  <a:pt x="460089" y="242496"/>
                  <a:pt x="472314" y="242496"/>
                </a:cubicBezTo>
                <a:close/>
                <a:moveTo>
                  <a:pt x="577059" y="33961"/>
                </a:moveTo>
                <a:cubicBezTo>
                  <a:pt x="582580" y="35403"/>
                  <a:pt x="587507" y="38967"/>
                  <a:pt x="590565" y="44398"/>
                </a:cubicBezTo>
                <a:cubicBezTo>
                  <a:pt x="597360" y="55260"/>
                  <a:pt x="593283" y="68838"/>
                  <a:pt x="582410" y="74948"/>
                </a:cubicBezTo>
                <a:lnTo>
                  <a:pt x="487276" y="129936"/>
                </a:lnTo>
                <a:cubicBezTo>
                  <a:pt x="476403" y="136046"/>
                  <a:pt x="462812" y="132652"/>
                  <a:pt x="456017" y="121790"/>
                </a:cubicBezTo>
                <a:cubicBezTo>
                  <a:pt x="449901" y="110928"/>
                  <a:pt x="453978" y="97350"/>
                  <a:pt x="464851" y="91240"/>
                </a:cubicBezTo>
                <a:lnTo>
                  <a:pt x="559986" y="36252"/>
                </a:lnTo>
                <a:cubicBezTo>
                  <a:pt x="565422" y="33197"/>
                  <a:pt x="571538" y="32518"/>
                  <a:pt x="577059" y="33961"/>
                </a:cubicBezTo>
                <a:close/>
                <a:moveTo>
                  <a:pt x="335523" y="184"/>
                </a:moveTo>
                <a:cubicBezTo>
                  <a:pt x="341979" y="-494"/>
                  <a:pt x="348604" y="693"/>
                  <a:pt x="354720" y="3746"/>
                </a:cubicBezTo>
                <a:cubicBezTo>
                  <a:pt x="366952" y="9852"/>
                  <a:pt x="374427" y="22063"/>
                  <a:pt x="374427" y="35632"/>
                </a:cubicBezTo>
                <a:lnTo>
                  <a:pt x="374427" y="492210"/>
                </a:lnTo>
                <a:cubicBezTo>
                  <a:pt x="374427" y="505778"/>
                  <a:pt x="366952" y="517990"/>
                  <a:pt x="354720" y="524096"/>
                </a:cubicBezTo>
                <a:cubicBezTo>
                  <a:pt x="349963" y="526810"/>
                  <a:pt x="344527" y="527488"/>
                  <a:pt x="339091" y="527488"/>
                </a:cubicBezTo>
                <a:cubicBezTo>
                  <a:pt x="331616" y="527488"/>
                  <a:pt x="324141" y="525453"/>
                  <a:pt x="317345" y="520025"/>
                </a:cubicBezTo>
                <a:lnTo>
                  <a:pt x="201823" y="429795"/>
                </a:lnTo>
                <a:cubicBezTo>
                  <a:pt x="196387" y="431152"/>
                  <a:pt x="190951" y="431830"/>
                  <a:pt x="184835" y="431830"/>
                </a:cubicBezTo>
                <a:lnTo>
                  <a:pt x="68633" y="431830"/>
                </a:lnTo>
                <a:cubicBezTo>
                  <a:pt x="30579" y="431830"/>
                  <a:pt x="0" y="400623"/>
                  <a:pt x="0" y="362631"/>
                </a:cubicBezTo>
                <a:lnTo>
                  <a:pt x="0" y="161818"/>
                </a:lnTo>
                <a:cubicBezTo>
                  <a:pt x="0" y="123827"/>
                  <a:pt x="30579" y="93298"/>
                  <a:pt x="68633" y="93298"/>
                </a:cubicBezTo>
                <a:lnTo>
                  <a:pt x="184835" y="93298"/>
                </a:lnTo>
                <a:cubicBezTo>
                  <a:pt x="191630" y="93298"/>
                  <a:pt x="198426" y="94654"/>
                  <a:pt x="204542" y="96011"/>
                </a:cubicBezTo>
                <a:lnTo>
                  <a:pt x="317345" y="7816"/>
                </a:lnTo>
                <a:cubicBezTo>
                  <a:pt x="322782" y="3407"/>
                  <a:pt x="329067" y="863"/>
                  <a:pt x="335523" y="18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wheel-with-cogs_48698">
            <a:extLst>
              <a:ext uri="{FF2B5EF4-FFF2-40B4-BE49-F238E27FC236}">
                <a16:creationId xmlns:a16="http://schemas.microsoft.com/office/drawing/2014/main" id="{A34D3C3E-E644-52C6-B4F5-2AD54EEDB8CD}"/>
              </a:ext>
            </a:extLst>
          </p:cNvPr>
          <p:cNvSpPr/>
          <p:nvPr/>
        </p:nvSpPr>
        <p:spPr>
          <a:xfrm>
            <a:off x="3273750" y="4957444"/>
            <a:ext cx="226646" cy="226331"/>
          </a:xfrm>
          <a:custGeom>
            <a:avLst/>
            <a:gdLst>
              <a:gd name="T0" fmla="*/ 7722 w 7722"/>
              <a:gd name="T1" fmla="*/ 4718 h 7722"/>
              <a:gd name="T2" fmla="*/ 7722 w 7722"/>
              <a:gd name="T3" fmla="*/ 3167 h 7722"/>
              <a:gd name="T4" fmla="*/ 7600 w 7722"/>
              <a:gd name="T5" fmla="*/ 3045 h 7722"/>
              <a:gd name="T6" fmla="*/ 6396 w 7722"/>
              <a:gd name="T7" fmla="*/ 2481 h 7722"/>
              <a:gd name="T8" fmla="*/ 7168 w 7722"/>
              <a:gd name="T9" fmla="*/ 1708 h 7722"/>
              <a:gd name="T10" fmla="*/ 6072 w 7722"/>
              <a:gd name="T11" fmla="*/ 612 h 7722"/>
              <a:gd name="T12" fmla="*/ 5899 w 7722"/>
              <a:gd name="T13" fmla="*/ 612 h 7722"/>
              <a:gd name="T14" fmla="*/ 4677 w 7722"/>
              <a:gd name="T15" fmla="*/ 1079 h 7722"/>
              <a:gd name="T16" fmla="*/ 4677 w 7722"/>
              <a:gd name="T17" fmla="*/ 0 h 7722"/>
              <a:gd name="T18" fmla="*/ 3127 w 7722"/>
              <a:gd name="T19" fmla="*/ 0 h 7722"/>
              <a:gd name="T20" fmla="*/ 3004 w 7722"/>
              <a:gd name="T21" fmla="*/ 122 h 7722"/>
              <a:gd name="T22" fmla="*/ 2498 w 7722"/>
              <a:gd name="T23" fmla="*/ 1286 h 7722"/>
              <a:gd name="T24" fmla="*/ 1737 w 7722"/>
              <a:gd name="T25" fmla="*/ 525 h 7722"/>
              <a:gd name="T26" fmla="*/ 640 w 7722"/>
              <a:gd name="T27" fmla="*/ 1621 h 7722"/>
              <a:gd name="T28" fmla="*/ 640 w 7722"/>
              <a:gd name="T29" fmla="*/ 1794 h 7722"/>
              <a:gd name="T30" fmla="*/ 1065 w 7722"/>
              <a:gd name="T31" fmla="*/ 3004 h 7722"/>
              <a:gd name="T32" fmla="*/ 0 w 7722"/>
              <a:gd name="T33" fmla="*/ 3004 h 7722"/>
              <a:gd name="T34" fmla="*/ 0 w 7722"/>
              <a:gd name="T35" fmla="*/ 4555 h 7722"/>
              <a:gd name="T36" fmla="*/ 122 w 7722"/>
              <a:gd name="T37" fmla="*/ 4677 h 7722"/>
              <a:gd name="T38" fmla="*/ 1300 w 7722"/>
              <a:gd name="T39" fmla="*/ 5268 h 7722"/>
              <a:gd name="T40" fmla="*/ 554 w 7722"/>
              <a:gd name="T41" fmla="*/ 6014 h 7722"/>
              <a:gd name="T42" fmla="*/ 1650 w 7722"/>
              <a:gd name="T43" fmla="*/ 7111 h 7722"/>
              <a:gd name="T44" fmla="*/ 1823 w 7722"/>
              <a:gd name="T45" fmla="*/ 7111 h 7722"/>
              <a:gd name="T46" fmla="*/ 3045 w 7722"/>
              <a:gd name="T47" fmla="*/ 6654 h 7722"/>
              <a:gd name="T48" fmla="*/ 3045 w 7722"/>
              <a:gd name="T49" fmla="*/ 7722 h 7722"/>
              <a:gd name="T50" fmla="*/ 4595 w 7722"/>
              <a:gd name="T51" fmla="*/ 7722 h 7722"/>
              <a:gd name="T52" fmla="*/ 4718 w 7722"/>
              <a:gd name="T53" fmla="*/ 7600 h 7722"/>
              <a:gd name="T54" fmla="*/ 5210 w 7722"/>
              <a:gd name="T55" fmla="*/ 6422 h 7722"/>
              <a:gd name="T56" fmla="*/ 5985 w 7722"/>
              <a:gd name="T57" fmla="*/ 7197 h 7722"/>
              <a:gd name="T58" fmla="*/ 7082 w 7722"/>
              <a:gd name="T59" fmla="*/ 6101 h 7722"/>
              <a:gd name="T60" fmla="*/ 7082 w 7722"/>
              <a:gd name="T61" fmla="*/ 5928 h 7722"/>
              <a:gd name="T62" fmla="*/ 6616 w 7722"/>
              <a:gd name="T63" fmla="*/ 4718 h 7722"/>
              <a:gd name="T64" fmla="*/ 7600 w 7722"/>
              <a:gd name="T65" fmla="*/ 4718 h 7722"/>
              <a:gd name="T66" fmla="*/ 3841 w 7722"/>
              <a:gd name="T67" fmla="*/ 5595 h 7722"/>
              <a:gd name="T68" fmla="*/ 3841 w 7722"/>
              <a:gd name="T69" fmla="*/ 2127 h 7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22" h="7722">
                <a:moveTo>
                  <a:pt x="7600" y="4718"/>
                </a:moveTo>
                <a:lnTo>
                  <a:pt x="7722" y="4718"/>
                </a:lnTo>
                <a:lnTo>
                  <a:pt x="7722" y="4595"/>
                </a:lnTo>
                <a:lnTo>
                  <a:pt x="7722" y="3167"/>
                </a:lnTo>
                <a:lnTo>
                  <a:pt x="7722" y="3045"/>
                </a:lnTo>
                <a:lnTo>
                  <a:pt x="7600" y="3045"/>
                </a:lnTo>
                <a:lnTo>
                  <a:pt x="6628" y="3045"/>
                </a:lnTo>
                <a:cubicBezTo>
                  <a:pt x="6571" y="2849"/>
                  <a:pt x="6493" y="2660"/>
                  <a:pt x="6396" y="2481"/>
                </a:cubicBezTo>
                <a:lnTo>
                  <a:pt x="7082" y="1794"/>
                </a:lnTo>
                <a:lnTo>
                  <a:pt x="7168" y="1708"/>
                </a:lnTo>
                <a:lnTo>
                  <a:pt x="7082" y="1621"/>
                </a:lnTo>
                <a:lnTo>
                  <a:pt x="6072" y="612"/>
                </a:lnTo>
                <a:lnTo>
                  <a:pt x="5985" y="525"/>
                </a:lnTo>
                <a:lnTo>
                  <a:pt x="5899" y="612"/>
                </a:lnTo>
                <a:lnTo>
                  <a:pt x="5210" y="1300"/>
                </a:lnTo>
                <a:cubicBezTo>
                  <a:pt x="5040" y="1209"/>
                  <a:pt x="4861" y="1135"/>
                  <a:pt x="4677" y="1079"/>
                </a:cubicBezTo>
                <a:lnTo>
                  <a:pt x="4677" y="122"/>
                </a:lnTo>
                <a:lnTo>
                  <a:pt x="4677" y="0"/>
                </a:lnTo>
                <a:lnTo>
                  <a:pt x="4555" y="0"/>
                </a:lnTo>
                <a:lnTo>
                  <a:pt x="3127" y="0"/>
                </a:lnTo>
                <a:lnTo>
                  <a:pt x="3004" y="0"/>
                </a:lnTo>
                <a:lnTo>
                  <a:pt x="3004" y="122"/>
                </a:lnTo>
                <a:lnTo>
                  <a:pt x="3004" y="1080"/>
                </a:lnTo>
                <a:cubicBezTo>
                  <a:pt x="2829" y="1132"/>
                  <a:pt x="2660" y="1201"/>
                  <a:pt x="2498" y="1286"/>
                </a:cubicBezTo>
                <a:lnTo>
                  <a:pt x="1823" y="612"/>
                </a:lnTo>
                <a:lnTo>
                  <a:pt x="1737" y="525"/>
                </a:lnTo>
                <a:lnTo>
                  <a:pt x="1650" y="612"/>
                </a:lnTo>
                <a:lnTo>
                  <a:pt x="640" y="1621"/>
                </a:lnTo>
                <a:lnTo>
                  <a:pt x="554" y="1708"/>
                </a:lnTo>
                <a:lnTo>
                  <a:pt x="640" y="1794"/>
                </a:lnTo>
                <a:lnTo>
                  <a:pt x="1300" y="2454"/>
                </a:lnTo>
                <a:cubicBezTo>
                  <a:pt x="1203" y="2630"/>
                  <a:pt x="1124" y="2814"/>
                  <a:pt x="1065" y="3004"/>
                </a:cubicBezTo>
                <a:lnTo>
                  <a:pt x="122" y="3004"/>
                </a:lnTo>
                <a:lnTo>
                  <a:pt x="0" y="3004"/>
                </a:lnTo>
                <a:lnTo>
                  <a:pt x="0" y="3127"/>
                </a:lnTo>
                <a:lnTo>
                  <a:pt x="0" y="4555"/>
                </a:lnTo>
                <a:lnTo>
                  <a:pt x="0" y="4677"/>
                </a:lnTo>
                <a:lnTo>
                  <a:pt x="122" y="4677"/>
                </a:lnTo>
                <a:lnTo>
                  <a:pt x="1053" y="4677"/>
                </a:lnTo>
                <a:cubicBezTo>
                  <a:pt x="1113" y="4882"/>
                  <a:pt x="1196" y="5080"/>
                  <a:pt x="1300" y="5268"/>
                </a:cubicBezTo>
                <a:lnTo>
                  <a:pt x="640" y="5928"/>
                </a:lnTo>
                <a:lnTo>
                  <a:pt x="554" y="6014"/>
                </a:lnTo>
                <a:lnTo>
                  <a:pt x="640" y="6101"/>
                </a:lnTo>
                <a:lnTo>
                  <a:pt x="1650" y="7111"/>
                </a:lnTo>
                <a:lnTo>
                  <a:pt x="1737" y="7197"/>
                </a:lnTo>
                <a:lnTo>
                  <a:pt x="1823" y="7111"/>
                </a:lnTo>
                <a:lnTo>
                  <a:pt x="2498" y="6436"/>
                </a:lnTo>
                <a:cubicBezTo>
                  <a:pt x="2672" y="6527"/>
                  <a:pt x="2855" y="6600"/>
                  <a:pt x="3045" y="6654"/>
                </a:cubicBezTo>
                <a:lnTo>
                  <a:pt x="3045" y="7600"/>
                </a:lnTo>
                <a:lnTo>
                  <a:pt x="3045" y="7722"/>
                </a:lnTo>
                <a:lnTo>
                  <a:pt x="3167" y="7722"/>
                </a:lnTo>
                <a:lnTo>
                  <a:pt x="4595" y="7722"/>
                </a:lnTo>
                <a:lnTo>
                  <a:pt x="4718" y="7722"/>
                </a:lnTo>
                <a:lnTo>
                  <a:pt x="4718" y="7600"/>
                </a:lnTo>
                <a:lnTo>
                  <a:pt x="4718" y="6630"/>
                </a:lnTo>
                <a:cubicBezTo>
                  <a:pt x="4888" y="6576"/>
                  <a:pt x="5053" y="6507"/>
                  <a:pt x="5210" y="6422"/>
                </a:cubicBezTo>
                <a:lnTo>
                  <a:pt x="5899" y="7110"/>
                </a:lnTo>
                <a:lnTo>
                  <a:pt x="5985" y="7197"/>
                </a:lnTo>
                <a:lnTo>
                  <a:pt x="6072" y="7110"/>
                </a:lnTo>
                <a:lnTo>
                  <a:pt x="7082" y="6101"/>
                </a:lnTo>
                <a:lnTo>
                  <a:pt x="7168" y="6014"/>
                </a:lnTo>
                <a:lnTo>
                  <a:pt x="7082" y="5928"/>
                </a:lnTo>
                <a:lnTo>
                  <a:pt x="6396" y="5242"/>
                </a:lnTo>
                <a:cubicBezTo>
                  <a:pt x="6486" y="5074"/>
                  <a:pt x="6560" y="4898"/>
                  <a:pt x="6616" y="4718"/>
                </a:cubicBezTo>
                <a:lnTo>
                  <a:pt x="7600" y="4718"/>
                </a:lnTo>
                <a:lnTo>
                  <a:pt x="7600" y="4718"/>
                </a:lnTo>
                <a:close/>
                <a:moveTo>
                  <a:pt x="5575" y="3861"/>
                </a:moveTo>
                <a:cubicBezTo>
                  <a:pt x="5575" y="4817"/>
                  <a:pt x="4797" y="5595"/>
                  <a:pt x="3841" y="5595"/>
                </a:cubicBezTo>
                <a:cubicBezTo>
                  <a:pt x="2885" y="5595"/>
                  <a:pt x="2107" y="4817"/>
                  <a:pt x="2107" y="3861"/>
                </a:cubicBezTo>
                <a:cubicBezTo>
                  <a:pt x="2107" y="2905"/>
                  <a:pt x="2885" y="2127"/>
                  <a:pt x="3841" y="2127"/>
                </a:cubicBezTo>
                <a:cubicBezTo>
                  <a:pt x="4797" y="2127"/>
                  <a:pt x="5575" y="2905"/>
                  <a:pt x="5575" y="3861"/>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40">
            <a:extLst>
              <a:ext uri="{FF2B5EF4-FFF2-40B4-BE49-F238E27FC236}">
                <a16:creationId xmlns:a16="http://schemas.microsoft.com/office/drawing/2014/main" id="{30C096FF-4AC0-AE2D-F84C-AC95683A3716}"/>
              </a:ext>
            </a:extLst>
          </p:cNvPr>
          <p:cNvSpPr/>
          <p:nvPr/>
        </p:nvSpPr>
        <p:spPr>
          <a:xfrm>
            <a:off x="778422" y="1087126"/>
            <a:ext cx="4677192" cy="1446550"/>
          </a:xfrm>
          <a:prstGeom prst="rect">
            <a:avLst/>
          </a:prstGeom>
        </p:spPr>
        <p:txBody>
          <a:bodyPr wrap="square">
            <a:spAutoFit/>
          </a:bodyPr>
          <a:lstStyle/>
          <a:p>
            <a:r>
              <a:rPr lang="en-US" sz="8800" b="1" spc="-300" dirty="0">
                <a:ln w="34925">
                  <a:gradFill>
                    <a:gsLst>
                      <a:gs pos="0">
                        <a:schemeClr val="accent2"/>
                      </a:gs>
                      <a:gs pos="80000">
                        <a:schemeClr val="accent1">
                          <a:alpha val="0"/>
                        </a:schemeClr>
                      </a:gs>
                    </a:gsLst>
                    <a:lin ang="4500000" scaled="0"/>
                  </a:gradFill>
                </a:ln>
                <a:noFill/>
                <a:latin typeface="+mj-lt"/>
              </a:rPr>
              <a:t>02</a:t>
            </a:r>
            <a:endParaRPr lang="en-US" sz="8800" spc="-300" dirty="0">
              <a:ln w="34925">
                <a:gradFill>
                  <a:gsLst>
                    <a:gs pos="0">
                      <a:schemeClr val="accent2"/>
                    </a:gs>
                    <a:gs pos="80000">
                      <a:schemeClr val="accent1">
                        <a:alpha val="0"/>
                      </a:schemeClr>
                    </a:gs>
                  </a:gsLst>
                  <a:lin ang="4500000" scaled="0"/>
                </a:gradFill>
              </a:ln>
              <a:noFill/>
              <a:latin typeface="+mj-lt"/>
            </a:endParaRPr>
          </a:p>
        </p:txBody>
      </p:sp>
    </p:spTree>
    <p:extLst>
      <p:ext uri="{BB962C8B-B14F-4D97-AF65-F5344CB8AC3E}">
        <p14:creationId xmlns:p14="http://schemas.microsoft.com/office/powerpoint/2010/main" val="369690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7430672F-6A69-68EA-4FFF-876F0418DB7B}"/>
              </a:ext>
            </a:extLst>
          </p:cNvPr>
          <p:cNvGrpSpPr/>
          <p:nvPr/>
        </p:nvGrpSpPr>
        <p:grpSpPr>
          <a:xfrm>
            <a:off x="11538795" y="534191"/>
            <a:ext cx="226645" cy="83345"/>
            <a:chOff x="11262365" y="460223"/>
            <a:chExt cx="226645" cy="83345"/>
          </a:xfrm>
        </p:grpSpPr>
        <p:cxnSp>
          <p:nvCxnSpPr>
            <p:cNvPr id="43" name="直接连接符 42">
              <a:extLst>
                <a:ext uri="{FF2B5EF4-FFF2-40B4-BE49-F238E27FC236}">
                  <a16:creationId xmlns:a16="http://schemas.microsoft.com/office/drawing/2014/main" id="{4301613B-8F07-8DE5-D22B-C521ACB9150E}"/>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44" name="直接连接符 43">
              <a:extLst>
                <a:ext uri="{FF2B5EF4-FFF2-40B4-BE49-F238E27FC236}">
                  <a16:creationId xmlns:a16="http://schemas.microsoft.com/office/drawing/2014/main" id="{A6A97F24-122D-D2B9-D43F-2D8C3224152B}"/>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45" name="observation-tool_18366">
            <a:extLst>
              <a:ext uri="{FF2B5EF4-FFF2-40B4-BE49-F238E27FC236}">
                <a16:creationId xmlns:a16="http://schemas.microsoft.com/office/drawing/2014/main" id="{FDAAAA8E-C837-DC90-FE41-588E6C6D3419}"/>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文本框 45">
            <a:extLst>
              <a:ext uri="{FF2B5EF4-FFF2-40B4-BE49-F238E27FC236}">
                <a16:creationId xmlns:a16="http://schemas.microsoft.com/office/drawing/2014/main" id="{13882BB2-C98F-DB82-6EFB-63E0D235965D}"/>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48" name="标题 1">
            <a:extLst>
              <a:ext uri="{FF2B5EF4-FFF2-40B4-BE49-F238E27FC236}">
                <a16:creationId xmlns:a16="http://schemas.microsoft.com/office/drawing/2014/main" id="{51B2F01E-6CA5-8A88-D5D4-4A2B2F6C927C}"/>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49" name="Title 6">
            <a:extLst>
              <a:ext uri="{FF2B5EF4-FFF2-40B4-BE49-F238E27FC236}">
                <a16:creationId xmlns:a16="http://schemas.microsoft.com/office/drawing/2014/main" id="{8CF450DD-E28C-A722-1D4D-A558B32702BC}"/>
              </a:ext>
            </a:extLst>
          </p:cNvPr>
          <p:cNvSpPr txBox="1">
            <a:spLocks/>
          </p:cNvSpPr>
          <p:nvPr/>
        </p:nvSpPr>
        <p:spPr>
          <a:xfrm>
            <a:off x="622300" y="1183510"/>
            <a:ext cx="9144000" cy="7826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gradFill>
                  <a:gsLst>
                    <a:gs pos="95000">
                      <a:schemeClr val="accent1"/>
                    </a:gs>
                    <a:gs pos="0">
                      <a:schemeClr val="accent2"/>
                    </a:gs>
                  </a:gsLst>
                  <a:lin ang="2700000" scaled="0"/>
                </a:gradFill>
              </a:rPr>
              <a:t>Product Analysis</a:t>
            </a:r>
          </a:p>
        </p:txBody>
      </p:sp>
      <p:graphicFrame>
        <p:nvGraphicFramePr>
          <p:cNvPr id="50" name="Chart 10">
            <a:extLst>
              <a:ext uri="{FF2B5EF4-FFF2-40B4-BE49-F238E27FC236}">
                <a16:creationId xmlns:a16="http://schemas.microsoft.com/office/drawing/2014/main" id="{C52737AF-72B8-AD31-5F28-AFA858422C71}"/>
              </a:ext>
            </a:extLst>
          </p:cNvPr>
          <p:cNvGraphicFramePr/>
          <p:nvPr>
            <p:extLst>
              <p:ext uri="{D42A27DB-BD31-4B8C-83A1-F6EECF244321}">
                <p14:modId xmlns:p14="http://schemas.microsoft.com/office/powerpoint/2010/main" val="600086214"/>
              </p:ext>
            </p:extLst>
          </p:nvPr>
        </p:nvGraphicFramePr>
        <p:xfrm>
          <a:off x="651322" y="2162038"/>
          <a:ext cx="5372105" cy="4039836"/>
        </p:xfrm>
        <a:graphic>
          <a:graphicData uri="http://schemas.openxmlformats.org/drawingml/2006/chart">
            <c:chart xmlns:c="http://schemas.openxmlformats.org/drawingml/2006/chart" xmlns:r="http://schemas.openxmlformats.org/officeDocument/2006/relationships" r:id="rId2"/>
          </a:graphicData>
        </a:graphic>
      </p:graphicFrame>
      <p:sp>
        <p:nvSpPr>
          <p:cNvPr id="51" name="TextBox 12">
            <a:extLst>
              <a:ext uri="{FF2B5EF4-FFF2-40B4-BE49-F238E27FC236}">
                <a16:creationId xmlns:a16="http://schemas.microsoft.com/office/drawing/2014/main" id="{D02364D5-6799-CE5F-28E7-E7C96EE16E35}"/>
              </a:ext>
            </a:extLst>
          </p:cNvPr>
          <p:cNvSpPr txBox="1"/>
          <p:nvPr/>
        </p:nvSpPr>
        <p:spPr>
          <a:xfrm>
            <a:off x="6806844" y="1956234"/>
            <a:ext cx="4562317" cy="1451166"/>
          </a:xfrm>
          <a:prstGeom prst="rect">
            <a:avLst/>
          </a:prstGeom>
          <a:noFill/>
        </p:spPr>
        <p:txBody>
          <a:bodyPr wrap="square">
            <a:spAutoFit/>
          </a:bodyPr>
          <a:lstStyle/>
          <a:p>
            <a:pPr>
              <a:lnSpc>
                <a:spcPct val="150000"/>
              </a:lnSpc>
            </a:pPr>
            <a:r>
              <a:rPr lang="en-US" sz="1200" b="0" i="0">
                <a:solidFill>
                  <a:srgbClr val="000000"/>
                </a:solidFill>
                <a:effectLst/>
                <a:latin typeface="+mj-ea"/>
                <a:ea typeface="+mj-ea"/>
              </a:rPr>
              <a:t>During the presentation, the presenter will hold up a flattened cardboard box, stating that this box, with an average lifespan of only 14 days, requires the resources of 7 trees, which is a shocking fact to draw investors' attention.</a:t>
            </a:r>
            <a:endParaRPr lang="en-US" sz="1200" b="0" i="0" dirty="0">
              <a:solidFill>
                <a:srgbClr val="000000"/>
              </a:solidFill>
              <a:effectLst/>
              <a:latin typeface="+mj-ea"/>
              <a:ea typeface="+mj-ea"/>
            </a:endParaRPr>
          </a:p>
        </p:txBody>
      </p:sp>
      <p:sp>
        <p:nvSpPr>
          <p:cNvPr id="52" name="TextBox 13">
            <a:extLst>
              <a:ext uri="{FF2B5EF4-FFF2-40B4-BE49-F238E27FC236}">
                <a16:creationId xmlns:a16="http://schemas.microsoft.com/office/drawing/2014/main" id="{829A8A30-AC11-7BD2-8955-3999158554D7}"/>
              </a:ext>
            </a:extLst>
          </p:cNvPr>
          <p:cNvSpPr txBox="1"/>
          <p:nvPr/>
        </p:nvSpPr>
        <p:spPr>
          <a:xfrm>
            <a:off x="6792330" y="1230448"/>
            <a:ext cx="2804556" cy="657872"/>
          </a:xfrm>
          <a:prstGeom prst="rect">
            <a:avLst/>
          </a:prstGeom>
          <a:noFill/>
        </p:spPr>
        <p:txBody>
          <a:bodyPr wrap="square" rtlCol="0">
            <a:spAutoFit/>
          </a:bodyPr>
          <a:lstStyle/>
          <a:p>
            <a:pPr>
              <a:lnSpc>
                <a:spcPts val="2200"/>
              </a:lnSpc>
            </a:pPr>
            <a:r>
              <a:rPr lang="en-GB" sz="2000" dirty="0">
                <a:latin typeface="+mj-lt"/>
                <a:cs typeface="Poppins Medium" panose="00000600000000000000" pitchFamily="2" charset="0"/>
              </a:rPr>
              <a:t>Product Analysis Details here</a:t>
            </a:r>
          </a:p>
        </p:txBody>
      </p:sp>
      <p:sp>
        <p:nvSpPr>
          <p:cNvPr id="53" name="Rectangle 14">
            <a:extLst>
              <a:ext uri="{FF2B5EF4-FFF2-40B4-BE49-F238E27FC236}">
                <a16:creationId xmlns:a16="http://schemas.microsoft.com/office/drawing/2014/main" id="{A6C290E6-C239-1DA1-DE7D-92A31B185EE5}"/>
              </a:ext>
            </a:extLst>
          </p:cNvPr>
          <p:cNvSpPr/>
          <p:nvPr/>
        </p:nvSpPr>
        <p:spPr>
          <a:xfrm>
            <a:off x="6891271" y="4165600"/>
            <a:ext cx="2151896" cy="89674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18">
            <a:extLst>
              <a:ext uri="{FF2B5EF4-FFF2-40B4-BE49-F238E27FC236}">
                <a16:creationId xmlns:a16="http://schemas.microsoft.com/office/drawing/2014/main" id="{8F1984FB-7179-D807-2CC1-82B5E1326BF8}"/>
              </a:ext>
            </a:extLst>
          </p:cNvPr>
          <p:cNvSpPr/>
          <p:nvPr/>
        </p:nvSpPr>
        <p:spPr>
          <a:xfrm>
            <a:off x="9217265" y="4165600"/>
            <a:ext cx="2151896" cy="89674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19">
            <a:extLst>
              <a:ext uri="{FF2B5EF4-FFF2-40B4-BE49-F238E27FC236}">
                <a16:creationId xmlns:a16="http://schemas.microsoft.com/office/drawing/2014/main" id="{D3CC3E68-7ADB-85EB-D04C-293589DFA722}"/>
              </a:ext>
            </a:extLst>
          </p:cNvPr>
          <p:cNvSpPr/>
          <p:nvPr/>
        </p:nvSpPr>
        <p:spPr>
          <a:xfrm>
            <a:off x="6891271" y="5236825"/>
            <a:ext cx="2151896" cy="89674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20">
            <a:extLst>
              <a:ext uri="{FF2B5EF4-FFF2-40B4-BE49-F238E27FC236}">
                <a16:creationId xmlns:a16="http://schemas.microsoft.com/office/drawing/2014/main" id="{9FDE1C0F-EB48-52F9-6252-F9C7D12DE6CA}"/>
              </a:ext>
            </a:extLst>
          </p:cNvPr>
          <p:cNvSpPr/>
          <p:nvPr/>
        </p:nvSpPr>
        <p:spPr>
          <a:xfrm>
            <a:off x="9217265" y="5236825"/>
            <a:ext cx="2151896" cy="896747"/>
          </a:xfrm>
          <a:prstGeom prst="rect">
            <a:avLst/>
          </a:prstGeom>
          <a:gradFill>
            <a:gsLst>
              <a:gs pos="0">
                <a:schemeClr val="accent1">
                  <a:lumMod val="100000"/>
                </a:schemeClr>
              </a:gs>
              <a:gs pos="100000">
                <a:schemeClr val="accent2">
                  <a:lumMod val="10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22">
            <a:extLst>
              <a:ext uri="{FF2B5EF4-FFF2-40B4-BE49-F238E27FC236}">
                <a16:creationId xmlns:a16="http://schemas.microsoft.com/office/drawing/2014/main" id="{177DBFCC-8F40-774F-05F9-2E009D014196}"/>
              </a:ext>
            </a:extLst>
          </p:cNvPr>
          <p:cNvSpPr txBox="1"/>
          <p:nvPr/>
        </p:nvSpPr>
        <p:spPr>
          <a:xfrm>
            <a:off x="7121740" y="4383141"/>
            <a:ext cx="1690957" cy="461665"/>
          </a:xfrm>
          <a:prstGeom prst="rect">
            <a:avLst/>
          </a:prstGeom>
          <a:noFill/>
        </p:spPr>
        <p:txBody>
          <a:bodyPr wrap="square" rtlCol="0">
            <a:spAutoFit/>
          </a:bodyPr>
          <a:lstStyle/>
          <a:p>
            <a:pPr algn="ctr"/>
            <a:r>
              <a:rPr lang="en-GB" sz="2400" dirty="0">
                <a:solidFill>
                  <a:schemeClr val="bg1"/>
                </a:solidFill>
                <a:latin typeface="+mj-lt"/>
                <a:cs typeface="Poppins Regular" panose="00000500000000000000" pitchFamily="2" charset="0"/>
              </a:rPr>
              <a:t>$186K</a:t>
            </a:r>
          </a:p>
        </p:txBody>
      </p:sp>
      <p:sp>
        <p:nvSpPr>
          <p:cNvPr id="59" name="TextBox 24">
            <a:extLst>
              <a:ext uri="{FF2B5EF4-FFF2-40B4-BE49-F238E27FC236}">
                <a16:creationId xmlns:a16="http://schemas.microsoft.com/office/drawing/2014/main" id="{E54724D3-B5BC-4A35-8E9A-E4E32E8F90D2}"/>
              </a:ext>
            </a:extLst>
          </p:cNvPr>
          <p:cNvSpPr txBox="1"/>
          <p:nvPr/>
        </p:nvSpPr>
        <p:spPr>
          <a:xfrm>
            <a:off x="9447735" y="5454366"/>
            <a:ext cx="1690957" cy="461665"/>
          </a:xfrm>
          <a:prstGeom prst="rect">
            <a:avLst/>
          </a:prstGeom>
          <a:noFill/>
        </p:spPr>
        <p:txBody>
          <a:bodyPr wrap="square" rtlCol="0">
            <a:spAutoFit/>
          </a:bodyPr>
          <a:lstStyle/>
          <a:p>
            <a:pPr algn="ctr"/>
            <a:r>
              <a:rPr lang="en-GB" sz="2400" dirty="0">
                <a:solidFill>
                  <a:schemeClr val="bg1"/>
                </a:solidFill>
                <a:latin typeface="+mj-lt"/>
                <a:cs typeface="Poppins Regular" panose="00000500000000000000" pitchFamily="2" charset="0"/>
              </a:rPr>
              <a:t>$257K</a:t>
            </a:r>
          </a:p>
        </p:txBody>
      </p:sp>
      <p:sp>
        <p:nvSpPr>
          <p:cNvPr id="61" name="TextBox 28">
            <a:extLst>
              <a:ext uri="{FF2B5EF4-FFF2-40B4-BE49-F238E27FC236}">
                <a16:creationId xmlns:a16="http://schemas.microsoft.com/office/drawing/2014/main" id="{B7CFF52A-F081-8D98-7AE8-CBEEE3793375}"/>
              </a:ext>
            </a:extLst>
          </p:cNvPr>
          <p:cNvSpPr txBox="1"/>
          <p:nvPr/>
        </p:nvSpPr>
        <p:spPr>
          <a:xfrm>
            <a:off x="9447735" y="4383141"/>
            <a:ext cx="1690957" cy="461665"/>
          </a:xfrm>
          <a:prstGeom prst="rect">
            <a:avLst/>
          </a:prstGeom>
          <a:noFill/>
        </p:spPr>
        <p:txBody>
          <a:bodyPr wrap="square" rtlCol="0">
            <a:spAutoFit/>
          </a:bodyPr>
          <a:lstStyle/>
          <a:p>
            <a:pPr algn="ctr"/>
            <a:r>
              <a:rPr lang="en-GB" dirty="0">
                <a:solidFill>
                  <a:schemeClr val="bg1"/>
                </a:solidFill>
                <a:latin typeface="+mj-lt"/>
                <a:cs typeface="Poppins Regular" panose="00000500000000000000" pitchFamily="2" charset="0"/>
              </a:rPr>
              <a:t>%</a:t>
            </a:r>
            <a:r>
              <a:rPr lang="en-GB" sz="2400" dirty="0">
                <a:solidFill>
                  <a:schemeClr val="bg1"/>
                </a:solidFill>
                <a:latin typeface="+mj-lt"/>
                <a:cs typeface="Poppins Regular" panose="00000500000000000000" pitchFamily="2" charset="0"/>
              </a:rPr>
              <a:t>52.08+</a:t>
            </a:r>
          </a:p>
        </p:txBody>
      </p:sp>
      <p:sp>
        <p:nvSpPr>
          <p:cNvPr id="63" name="TextBox 30">
            <a:extLst>
              <a:ext uri="{FF2B5EF4-FFF2-40B4-BE49-F238E27FC236}">
                <a16:creationId xmlns:a16="http://schemas.microsoft.com/office/drawing/2014/main" id="{2F60C202-2D3A-9661-3FC9-BEF9DB3D42CF}"/>
              </a:ext>
            </a:extLst>
          </p:cNvPr>
          <p:cNvSpPr txBox="1"/>
          <p:nvPr/>
        </p:nvSpPr>
        <p:spPr>
          <a:xfrm>
            <a:off x="7121741" y="5454366"/>
            <a:ext cx="1690957" cy="461665"/>
          </a:xfrm>
          <a:prstGeom prst="rect">
            <a:avLst/>
          </a:prstGeom>
          <a:noFill/>
        </p:spPr>
        <p:txBody>
          <a:bodyPr wrap="square" rtlCol="0">
            <a:spAutoFit/>
          </a:bodyPr>
          <a:lstStyle/>
          <a:p>
            <a:pPr algn="ctr"/>
            <a:r>
              <a:rPr lang="en-GB" dirty="0">
                <a:solidFill>
                  <a:schemeClr val="tx1">
                    <a:lumMod val="85000"/>
                    <a:lumOff val="15000"/>
                  </a:schemeClr>
                </a:solidFill>
                <a:latin typeface="+mj-lt"/>
                <a:cs typeface="Poppins Regular" panose="00000500000000000000" pitchFamily="2" charset="0"/>
              </a:rPr>
              <a:t>%</a:t>
            </a:r>
            <a:r>
              <a:rPr lang="en-GB" sz="2400" dirty="0">
                <a:solidFill>
                  <a:schemeClr val="tx1">
                    <a:lumMod val="85000"/>
                    <a:lumOff val="15000"/>
                  </a:schemeClr>
                </a:solidFill>
                <a:latin typeface="+mj-lt"/>
                <a:cs typeface="Poppins Regular" panose="00000500000000000000" pitchFamily="2" charset="0"/>
              </a:rPr>
              <a:t>48.02-</a:t>
            </a:r>
          </a:p>
        </p:txBody>
      </p:sp>
    </p:spTree>
    <p:extLst>
      <p:ext uri="{BB962C8B-B14F-4D97-AF65-F5344CB8AC3E}">
        <p14:creationId xmlns:p14="http://schemas.microsoft.com/office/powerpoint/2010/main" val="1509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E2F52BE2-FEA5-DCA5-804F-BB7210ABAD44}"/>
              </a:ext>
            </a:extLst>
          </p:cNvPr>
          <p:cNvGrpSpPr/>
          <p:nvPr/>
        </p:nvGrpSpPr>
        <p:grpSpPr>
          <a:xfrm>
            <a:off x="11538795" y="534191"/>
            <a:ext cx="226645" cy="83345"/>
            <a:chOff x="11262365" y="460223"/>
            <a:chExt cx="226645" cy="83345"/>
          </a:xfrm>
        </p:grpSpPr>
        <p:cxnSp>
          <p:nvCxnSpPr>
            <p:cNvPr id="36" name="直接连接符 35">
              <a:extLst>
                <a:ext uri="{FF2B5EF4-FFF2-40B4-BE49-F238E27FC236}">
                  <a16:creationId xmlns:a16="http://schemas.microsoft.com/office/drawing/2014/main" id="{6CE25A72-C4F8-7457-3ED2-B975F51E9FF0}"/>
                </a:ext>
              </a:extLst>
            </p:cNvPr>
            <p:cNvCxnSpPr>
              <a:cxnSpLocks/>
            </p:cNvCxnSpPr>
            <p:nvPr/>
          </p:nvCxnSpPr>
          <p:spPr>
            <a:xfrm flipH="1">
              <a:off x="11262365" y="460223"/>
              <a:ext cx="226645"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45" name="直接连接符 44">
              <a:extLst>
                <a:ext uri="{FF2B5EF4-FFF2-40B4-BE49-F238E27FC236}">
                  <a16:creationId xmlns:a16="http://schemas.microsoft.com/office/drawing/2014/main" id="{D60D804A-19E8-1C86-D1D6-630EB7D67FDF}"/>
                </a:ext>
              </a:extLst>
            </p:cNvPr>
            <p:cNvCxnSpPr>
              <a:cxnSpLocks/>
            </p:cNvCxnSpPr>
            <p:nvPr/>
          </p:nvCxnSpPr>
          <p:spPr>
            <a:xfrm flipH="1">
              <a:off x="11371902" y="543568"/>
              <a:ext cx="117108" cy="0"/>
            </a:xfrm>
            <a:prstGeom prst="line">
              <a:avLst/>
            </a:prstGeom>
            <a:ln w="22225">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52" name="observation-tool_18366">
            <a:extLst>
              <a:ext uri="{FF2B5EF4-FFF2-40B4-BE49-F238E27FC236}">
                <a16:creationId xmlns:a16="http://schemas.microsoft.com/office/drawing/2014/main" id="{264F019E-A351-57E7-74B7-42361E5ECD28}"/>
              </a:ext>
            </a:extLst>
          </p:cNvPr>
          <p:cNvSpPr/>
          <p:nvPr/>
        </p:nvSpPr>
        <p:spPr>
          <a:xfrm flipH="1">
            <a:off x="11089853" y="521597"/>
            <a:ext cx="108695" cy="108533"/>
          </a:xfrm>
          <a:custGeom>
            <a:avLst/>
            <a:gdLst>
              <a:gd name="T0" fmla="*/ 2078 w 5401"/>
              <a:gd name="T1" fmla="*/ 4156 h 5401"/>
              <a:gd name="T2" fmla="*/ 2959 w 5401"/>
              <a:gd name="T3" fmla="*/ 3957 h 5401"/>
              <a:gd name="T4" fmla="*/ 4127 w 5401"/>
              <a:gd name="T5" fmla="*/ 5126 h 5401"/>
              <a:gd name="T6" fmla="*/ 5125 w 5401"/>
              <a:gd name="T7" fmla="*/ 5126 h 5401"/>
              <a:gd name="T8" fmla="*/ 5125 w 5401"/>
              <a:gd name="T9" fmla="*/ 4127 h 5401"/>
              <a:gd name="T10" fmla="*/ 3958 w 5401"/>
              <a:gd name="T11" fmla="*/ 2959 h 5401"/>
              <a:gd name="T12" fmla="*/ 4156 w 5401"/>
              <a:gd name="T13" fmla="*/ 2078 h 5401"/>
              <a:gd name="T14" fmla="*/ 2078 w 5401"/>
              <a:gd name="T15" fmla="*/ 0 h 5401"/>
              <a:gd name="T16" fmla="*/ 0 w 5401"/>
              <a:gd name="T17" fmla="*/ 2078 h 5401"/>
              <a:gd name="T18" fmla="*/ 2078 w 5401"/>
              <a:gd name="T19" fmla="*/ 4156 h 5401"/>
              <a:gd name="T20" fmla="*/ 2078 w 5401"/>
              <a:gd name="T21" fmla="*/ 606 h 5401"/>
              <a:gd name="T22" fmla="*/ 3551 w 5401"/>
              <a:gd name="T23" fmla="*/ 2078 h 5401"/>
              <a:gd name="T24" fmla="*/ 2078 w 5401"/>
              <a:gd name="T25" fmla="*/ 3551 h 5401"/>
              <a:gd name="T26" fmla="*/ 606 w 5401"/>
              <a:gd name="T27" fmla="*/ 2078 h 5401"/>
              <a:gd name="T28" fmla="*/ 2078 w 5401"/>
              <a:gd name="T29" fmla="*/ 606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01" h="5401">
                <a:moveTo>
                  <a:pt x="2078" y="4156"/>
                </a:moveTo>
                <a:cubicBezTo>
                  <a:pt x="2393" y="4156"/>
                  <a:pt x="2691" y="4084"/>
                  <a:pt x="2959" y="3957"/>
                </a:cubicBezTo>
                <a:lnTo>
                  <a:pt x="4127" y="5126"/>
                </a:lnTo>
                <a:cubicBezTo>
                  <a:pt x="4403" y="5401"/>
                  <a:pt x="4850" y="5401"/>
                  <a:pt x="5125" y="5126"/>
                </a:cubicBezTo>
                <a:cubicBezTo>
                  <a:pt x="5401" y="4850"/>
                  <a:pt x="5401" y="4403"/>
                  <a:pt x="5125" y="4127"/>
                </a:cubicBezTo>
                <a:lnTo>
                  <a:pt x="3958" y="2959"/>
                </a:lnTo>
                <a:cubicBezTo>
                  <a:pt x="4084" y="2691"/>
                  <a:pt x="4156" y="2393"/>
                  <a:pt x="4156" y="2078"/>
                </a:cubicBezTo>
                <a:cubicBezTo>
                  <a:pt x="4156" y="932"/>
                  <a:pt x="3224" y="0"/>
                  <a:pt x="2078" y="0"/>
                </a:cubicBezTo>
                <a:cubicBezTo>
                  <a:pt x="933" y="0"/>
                  <a:pt x="0" y="932"/>
                  <a:pt x="0" y="2078"/>
                </a:cubicBezTo>
                <a:cubicBezTo>
                  <a:pt x="0" y="3224"/>
                  <a:pt x="933" y="4156"/>
                  <a:pt x="2078" y="4156"/>
                </a:cubicBezTo>
                <a:close/>
                <a:moveTo>
                  <a:pt x="2078" y="606"/>
                </a:moveTo>
                <a:cubicBezTo>
                  <a:pt x="2890" y="606"/>
                  <a:pt x="3551" y="1266"/>
                  <a:pt x="3551" y="2078"/>
                </a:cubicBezTo>
                <a:cubicBezTo>
                  <a:pt x="3551" y="2891"/>
                  <a:pt x="2890" y="3551"/>
                  <a:pt x="2078" y="3551"/>
                </a:cubicBezTo>
                <a:cubicBezTo>
                  <a:pt x="1266" y="3551"/>
                  <a:pt x="606" y="2891"/>
                  <a:pt x="606" y="2078"/>
                </a:cubicBezTo>
                <a:cubicBezTo>
                  <a:pt x="606" y="1266"/>
                  <a:pt x="1266" y="606"/>
                  <a:pt x="2078" y="60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文本框 52">
            <a:extLst>
              <a:ext uri="{FF2B5EF4-FFF2-40B4-BE49-F238E27FC236}">
                <a16:creationId xmlns:a16="http://schemas.microsoft.com/office/drawing/2014/main" id="{3E1ADF60-9F65-076A-9A09-851B1711A355}"/>
              </a:ext>
            </a:extLst>
          </p:cNvPr>
          <p:cNvSpPr txBox="1"/>
          <p:nvPr/>
        </p:nvSpPr>
        <p:spPr>
          <a:xfrm>
            <a:off x="10193843" y="468141"/>
            <a:ext cx="924202" cy="215444"/>
          </a:xfrm>
          <a:prstGeom prst="rect">
            <a:avLst/>
          </a:prstGeom>
          <a:noFill/>
        </p:spPr>
        <p:txBody>
          <a:bodyPr wrap="square">
            <a:spAutoFit/>
          </a:bodyPr>
          <a:lstStyle/>
          <a:p>
            <a:r>
              <a:rPr lang="en-US" altLang="zh-CN" sz="800" kern="1000" dirty="0">
                <a:solidFill>
                  <a:schemeClr val="accent1"/>
                </a:solidFill>
                <a:latin typeface="+mj-lt"/>
              </a:rPr>
              <a:t>COMMUNI</a:t>
            </a:r>
            <a:endParaRPr lang="zh-CN" altLang="en-US" sz="800" kern="1000" dirty="0">
              <a:solidFill>
                <a:schemeClr val="accent1"/>
              </a:solidFill>
              <a:latin typeface="+mj-lt"/>
            </a:endParaRPr>
          </a:p>
        </p:txBody>
      </p:sp>
      <p:sp>
        <p:nvSpPr>
          <p:cNvPr id="55" name="标题 1">
            <a:extLst>
              <a:ext uri="{FF2B5EF4-FFF2-40B4-BE49-F238E27FC236}">
                <a16:creationId xmlns:a16="http://schemas.microsoft.com/office/drawing/2014/main" id="{7426A711-354C-9A27-4173-178504DCEE90}"/>
              </a:ext>
            </a:extLst>
          </p:cNvPr>
          <p:cNvSpPr txBox="1"/>
          <p:nvPr/>
        </p:nvSpPr>
        <p:spPr>
          <a:xfrm>
            <a:off x="723895" y="483530"/>
            <a:ext cx="5741669" cy="184666"/>
          </a:xfrm>
          <a:prstGeom prst="rect">
            <a:avLst/>
          </a:prstGeom>
          <a:noFill/>
          <a:ln>
            <a:noFill/>
          </a:ln>
        </p:spPr>
        <p:txBody>
          <a:bodyPr vert="horz" wrap="square" lIns="0" tIns="0" rIns="0" bIns="0" rtlCol="0" anchor="t">
            <a:spAutoFit/>
          </a:bodyPr>
          <a:lstStyle/>
          <a:p>
            <a:pPr>
              <a:lnSpc>
                <a:spcPct val="100000"/>
              </a:lnSpc>
            </a:pPr>
            <a:r>
              <a:rPr kumimoji="1" lang="en-US" altLang="zh-CN" sz="1200" dirty="0">
                <a:ln w="12700">
                  <a:noFill/>
                </a:ln>
                <a:solidFill>
                  <a:schemeClr val="accent1"/>
                </a:solidFill>
                <a:latin typeface="+mj-ea"/>
                <a:ea typeface="+mj-ea"/>
                <a:cs typeface="OPPOSans B"/>
              </a:rPr>
              <a:t>Investor Promotion</a:t>
            </a:r>
          </a:p>
        </p:txBody>
      </p:sp>
      <p:sp>
        <p:nvSpPr>
          <p:cNvPr id="56" name="Title 6">
            <a:extLst>
              <a:ext uri="{FF2B5EF4-FFF2-40B4-BE49-F238E27FC236}">
                <a16:creationId xmlns:a16="http://schemas.microsoft.com/office/drawing/2014/main" id="{4462BA47-8FD5-9957-3B19-7F3780427770}"/>
              </a:ext>
            </a:extLst>
          </p:cNvPr>
          <p:cNvSpPr txBox="1">
            <a:spLocks/>
          </p:cNvSpPr>
          <p:nvPr/>
        </p:nvSpPr>
        <p:spPr>
          <a:xfrm>
            <a:off x="622300" y="1356410"/>
            <a:ext cx="9144000" cy="7826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gradFill>
                  <a:gsLst>
                    <a:gs pos="12000">
                      <a:schemeClr val="accent1"/>
                    </a:gs>
                    <a:gs pos="100000">
                      <a:schemeClr val="accent2"/>
                    </a:gs>
                  </a:gsLst>
                  <a:lin ang="2700000" scaled="0"/>
                </a:gradFill>
              </a:rPr>
              <a:t>Impact on Attention</a:t>
            </a:r>
            <a:endParaRPr lang="en-GB" dirty="0">
              <a:gradFill>
                <a:gsLst>
                  <a:gs pos="12000">
                    <a:schemeClr val="accent1"/>
                  </a:gs>
                  <a:gs pos="100000">
                    <a:schemeClr val="accent2"/>
                  </a:gs>
                </a:gsLst>
                <a:lin ang="2700000" scaled="0"/>
              </a:gradFill>
            </a:endParaRPr>
          </a:p>
        </p:txBody>
      </p:sp>
      <p:sp>
        <p:nvSpPr>
          <p:cNvPr id="57" name="TextBox 13">
            <a:extLst>
              <a:ext uri="{FF2B5EF4-FFF2-40B4-BE49-F238E27FC236}">
                <a16:creationId xmlns:a16="http://schemas.microsoft.com/office/drawing/2014/main" id="{F23A79E2-238B-AB37-9293-B6ECE682F64A}"/>
              </a:ext>
            </a:extLst>
          </p:cNvPr>
          <p:cNvSpPr txBox="1"/>
          <p:nvPr/>
        </p:nvSpPr>
        <p:spPr>
          <a:xfrm>
            <a:off x="646099" y="5297598"/>
            <a:ext cx="1463481" cy="430887"/>
          </a:xfrm>
          <a:prstGeom prst="rect">
            <a:avLst/>
          </a:prstGeom>
          <a:noFill/>
          <a:ln>
            <a:noFill/>
          </a:ln>
        </p:spPr>
        <p:txBody>
          <a:bodyPr wrap="square" rtlCol="0">
            <a:spAutoFit/>
          </a:bodyPr>
          <a:lstStyle/>
          <a:p>
            <a:r>
              <a:rPr lang="en-GB" sz="2200" spc="-100">
                <a:solidFill>
                  <a:schemeClr val="accent1"/>
                </a:solidFill>
                <a:latin typeface="+mj-lt"/>
                <a:ea typeface="Exo 2 Light" pitchFamily="2" charset="0"/>
                <a:cs typeface="Poppins Regular" panose="00000500000000000000" pitchFamily="2" charset="0"/>
              </a:rPr>
              <a:t>Live Prop</a:t>
            </a:r>
            <a:endParaRPr lang="en-GB" sz="2200" spc="-100" dirty="0">
              <a:solidFill>
                <a:schemeClr val="accent1"/>
              </a:solidFill>
              <a:latin typeface="+mj-lt"/>
              <a:ea typeface="Exo 2 Light" pitchFamily="2" charset="0"/>
              <a:cs typeface="Poppins Regular" panose="00000500000000000000" pitchFamily="2" charset="0"/>
            </a:endParaRPr>
          </a:p>
        </p:txBody>
      </p:sp>
      <p:sp>
        <p:nvSpPr>
          <p:cNvPr id="58" name="Google Shape;88;p30">
            <a:extLst>
              <a:ext uri="{FF2B5EF4-FFF2-40B4-BE49-F238E27FC236}">
                <a16:creationId xmlns:a16="http://schemas.microsoft.com/office/drawing/2014/main" id="{6E772C00-6056-26D1-4E9D-1429070A5D56}"/>
              </a:ext>
            </a:extLst>
          </p:cNvPr>
          <p:cNvSpPr txBox="1"/>
          <p:nvPr/>
        </p:nvSpPr>
        <p:spPr>
          <a:xfrm>
            <a:off x="671978" y="5762405"/>
            <a:ext cx="2643146" cy="646290"/>
          </a:xfrm>
          <a:prstGeom prst="rect">
            <a:avLst/>
          </a:prstGeom>
          <a:noFill/>
          <a:ln>
            <a:noFill/>
          </a:ln>
        </p:spPr>
        <p:txBody>
          <a:bodyPr spcFirstLastPara="1" wrap="square" lIns="91425" tIns="45700" rIns="91425" bIns="45700" anchor="t" anchorCtr="0">
            <a:spAutoFit/>
          </a:bodyPr>
          <a:lstStyle/>
          <a:p>
            <a:pPr marL="0" marR="0" lvl="0" indent="0" rtl="0">
              <a:lnSpc>
                <a:spcPct val="150000"/>
              </a:lnSpc>
              <a:spcBef>
                <a:spcPts val="0"/>
              </a:spcBef>
              <a:spcAft>
                <a:spcPts val="0"/>
              </a:spcAft>
              <a:buNone/>
            </a:pPr>
            <a:r>
              <a:rPr lang="en-US" sz="1200" dirty="0">
                <a:latin typeface="+mj-ea"/>
                <a:ea typeface="+mj-ea"/>
                <a:cs typeface="DM Sans Light"/>
                <a:sym typeface="DM Sans Light"/>
              </a:rPr>
              <a:t>In 2023, the global e - commerce packaging waste</a:t>
            </a:r>
          </a:p>
        </p:txBody>
      </p:sp>
      <p:sp>
        <p:nvSpPr>
          <p:cNvPr id="59" name="Speech Bubble: Oval 8">
            <a:extLst>
              <a:ext uri="{FF2B5EF4-FFF2-40B4-BE49-F238E27FC236}">
                <a16:creationId xmlns:a16="http://schemas.microsoft.com/office/drawing/2014/main" id="{0105A7A1-9259-5D6F-5D06-BED94C54AFF3}"/>
              </a:ext>
            </a:extLst>
          </p:cNvPr>
          <p:cNvSpPr/>
          <p:nvPr/>
        </p:nvSpPr>
        <p:spPr>
          <a:xfrm rot="2700000">
            <a:off x="759549" y="4433045"/>
            <a:ext cx="668132" cy="669246"/>
          </a:xfrm>
          <a:prstGeom prst="wedgeEllipseCallout">
            <a:avLst>
              <a:gd name="adj1" fmla="val -1090"/>
              <a:gd name="adj2" fmla="val 625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15">
            <a:extLst>
              <a:ext uri="{FF2B5EF4-FFF2-40B4-BE49-F238E27FC236}">
                <a16:creationId xmlns:a16="http://schemas.microsoft.com/office/drawing/2014/main" id="{90AD36D4-800A-0F6B-096E-642A41383F41}"/>
              </a:ext>
            </a:extLst>
          </p:cNvPr>
          <p:cNvSpPr txBox="1"/>
          <p:nvPr/>
        </p:nvSpPr>
        <p:spPr>
          <a:xfrm>
            <a:off x="869524" y="4492243"/>
            <a:ext cx="420939" cy="584775"/>
          </a:xfrm>
          <a:prstGeom prst="rect">
            <a:avLst/>
          </a:prstGeom>
          <a:noFill/>
        </p:spPr>
        <p:txBody>
          <a:bodyPr wrap="square" rtlCol="0">
            <a:spAutoFit/>
          </a:bodyPr>
          <a:lstStyle/>
          <a:p>
            <a:pPr algn="ctr"/>
            <a:r>
              <a:rPr lang="en-GB" sz="3200" dirty="0">
                <a:solidFill>
                  <a:schemeClr val="bg1"/>
                </a:solidFill>
                <a:latin typeface="Poppins Regular" panose="00000500000000000000" pitchFamily="2" charset="0"/>
                <a:ea typeface="Exo 2 Medium" pitchFamily="2" charset="0"/>
                <a:cs typeface="Poppins Regular" panose="00000500000000000000" pitchFamily="2" charset="0"/>
              </a:rPr>
              <a:t>?</a:t>
            </a:r>
          </a:p>
        </p:txBody>
      </p:sp>
      <p:sp>
        <p:nvSpPr>
          <p:cNvPr id="61" name="TextBox 18">
            <a:extLst>
              <a:ext uri="{FF2B5EF4-FFF2-40B4-BE49-F238E27FC236}">
                <a16:creationId xmlns:a16="http://schemas.microsoft.com/office/drawing/2014/main" id="{7BAA53C7-46D4-A8A9-E5CD-D2876C47EDB4}"/>
              </a:ext>
            </a:extLst>
          </p:cNvPr>
          <p:cNvSpPr txBox="1"/>
          <p:nvPr/>
        </p:nvSpPr>
        <p:spPr>
          <a:xfrm>
            <a:off x="3910585" y="5297598"/>
            <a:ext cx="2554979" cy="430887"/>
          </a:xfrm>
          <a:prstGeom prst="rect">
            <a:avLst/>
          </a:prstGeom>
          <a:noFill/>
          <a:ln>
            <a:noFill/>
          </a:ln>
        </p:spPr>
        <p:txBody>
          <a:bodyPr wrap="square" rtlCol="0">
            <a:spAutoFit/>
          </a:bodyPr>
          <a:lstStyle/>
          <a:p>
            <a:r>
              <a:rPr lang="en-GB" sz="2200" spc="-100" dirty="0">
                <a:solidFill>
                  <a:schemeClr val="accent1"/>
                </a:solidFill>
                <a:latin typeface="+mj-lt"/>
                <a:ea typeface="Exo 2 Light" pitchFamily="2" charset="0"/>
                <a:cs typeface="Poppins Regular" panose="00000500000000000000" pitchFamily="2" charset="0"/>
              </a:rPr>
              <a:t>Striking Data</a:t>
            </a:r>
          </a:p>
        </p:txBody>
      </p:sp>
      <p:sp>
        <p:nvSpPr>
          <p:cNvPr id="62" name="Google Shape;88;p30">
            <a:extLst>
              <a:ext uri="{FF2B5EF4-FFF2-40B4-BE49-F238E27FC236}">
                <a16:creationId xmlns:a16="http://schemas.microsoft.com/office/drawing/2014/main" id="{2110F15E-66E3-FBC2-B84E-6F1EB5C5D20F}"/>
              </a:ext>
            </a:extLst>
          </p:cNvPr>
          <p:cNvSpPr txBox="1"/>
          <p:nvPr/>
        </p:nvSpPr>
        <p:spPr>
          <a:xfrm>
            <a:off x="3936464" y="5762405"/>
            <a:ext cx="2643146" cy="646290"/>
          </a:xfrm>
          <a:prstGeom prst="rect">
            <a:avLst/>
          </a:prstGeom>
          <a:noFill/>
          <a:ln>
            <a:noFill/>
          </a:ln>
        </p:spPr>
        <p:txBody>
          <a:bodyPr spcFirstLastPara="1" wrap="square" lIns="91425" tIns="45700" rIns="91425" bIns="45700" anchor="t" anchorCtr="0">
            <a:spAutoFit/>
          </a:bodyPr>
          <a:lstStyle/>
          <a:p>
            <a:pPr marL="0" marR="0" lvl="0" indent="0" rtl="0">
              <a:lnSpc>
                <a:spcPct val="150000"/>
              </a:lnSpc>
              <a:spcBef>
                <a:spcPts val="0"/>
              </a:spcBef>
              <a:spcAft>
                <a:spcPts val="0"/>
              </a:spcAft>
              <a:buNone/>
            </a:pPr>
            <a:r>
              <a:rPr lang="en-US" sz="1200" dirty="0">
                <a:latin typeface="+mj-ea"/>
                <a:ea typeface="+mj-ea"/>
                <a:cs typeface="DM Sans Light"/>
                <a:sym typeface="DM Sans Light"/>
              </a:rPr>
              <a:t>In 2023, the global e - commerce packaging waste</a:t>
            </a:r>
          </a:p>
        </p:txBody>
      </p:sp>
      <p:sp>
        <p:nvSpPr>
          <p:cNvPr id="63" name="Speech Bubble: Oval 21">
            <a:extLst>
              <a:ext uri="{FF2B5EF4-FFF2-40B4-BE49-F238E27FC236}">
                <a16:creationId xmlns:a16="http://schemas.microsoft.com/office/drawing/2014/main" id="{B5B0556E-E5B5-3865-295D-A48E9350238F}"/>
              </a:ext>
            </a:extLst>
          </p:cNvPr>
          <p:cNvSpPr/>
          <p:nvPr/>
        </p:nvSpPr>
        <p:spPr>
          <a:xfrm rot="2700000">
            <a:off x="4024035" y="4433045"/>
            <a:ext cx="668132" cy="669246"/>
          </a:xfrm>
          <a:prstGeom prst="wedgeEllipseCallout">
            <a:avLst>
              <a:gd name="adj1" fmla="val -1090"/>
              <a:gd name="adj2" fmla="val 625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149">
            <a:extLst>
              <a:ext uri="{FF2B5EF4-FFF2-40B4-BE49-F238E27FC236}">
                <a16:creationId xmlns:a16="http://schemas.microsoft.com/office/drawing/2014/main" id="{14ABB13E-8B48-CFAF-20C6-CDE8641E99D0}"/>
              </a:ext>
            </a:extLst>
          </p:cNvPr>
          <p:cNvSpPr>
            <a:spLocks noChangeAspect="1"/>
          </p:cNvSpPr>
          <p:nvPr/>
        </p:nvSpPr>
        <p:spPr bwMode="auto">
          <a:xfrm>
            <a:off x="4198081" y="4651110"/>
            <a:ext cx="320040" cy="233116"/>
          </a:xfrm>
          <a:custGeom>
            <a:avLst/>
            <a:gdLst>
              <a:gd name="T0" fmla="*/ 55 w 162"/>
              <a:gd name="T1" fmla="*/ 118 h 118"/>
              <a:gd name="T2" fmla="*/ 48 w 162"/>
              <a:gd name="T3" fmla="*/ 115 h 118"/>
              <a:gd name="T4" fmla="*/ 4 w 162"/>
              <a:gd name="T5" fmla="*/ 70 h 118"/>
              <a:gd name="T6" fmla="*/ 4 w 162"/>
              <a:gd name="T7" fmla="*/ 56 h 118"/>
              <a:gd name="T8" fmla="*/ 18 w 162"/>
              <a:gd name="T9" fmla="*/ 56 h 118"/>
              <a:gd name="T10" fmla="*/ 55 w 162"/>
              <a:gd name="T11" fmla="*/ 93 h 118"/>
              <a:gd name="T12" fmla="*/ 144 w 162"/>
              <a:gd name="T13" fmla="*/ 4 h 118"/>
              <a:gd name="T14" fmla="*/ 158 w 162"/>
              <a:gd name="T15" fmla="*/ 4 h 118"/>
              <a:gd name="T16" fmla="*/ 158 w 162"/>
              <a:gd name="T17" fmla="*/ 18 h 118"/>
              <a:gd name="T18" fmla="*/ 63 w 162"/>
              <a:gd name="T19" fmla="*/ 115 h 118"/>
              <a:gd name="T20" fmla="*/ 55 w 162"/>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118">
                <a:moveTo>
                  <a:pt x="55" y="118"/>
                </a:moveTo>
                <a:cubicBezTo>
                  <a:pt x="53" y="118"/>
                  <a:pt x="50" y="117"/>
                  <a:pt x="48" y="115"/>
                </a:cubicBezTo>
                <a:cubicBezTo>
                  <a:pt x="4" y="70"/>
                  <a:pt x="4" y="70"/>
                  <a:pt x="4" y="70"/>
                </a:cubicBezTo>
                <a:cubicBezTo>
                  <a:pt x="0" y="66"/>
                  <a:pt x="0" y="60"/>
                  <a:pt x="4" y="56"/>
                </a:cubicBezTo>
                <a:cubicBezTo>
                  <a:pt x="8" y="52"/>
                  <a:pt x="14" y="52"/>
                  <a:pt x="18" y="56"/>
                </a:cubicBezTo>
                <a:cubicBezTo>
                  <a:pt x="55" y="93"/>
                  <a:pt x="55" y="93"/>
                  <a:pt x="55" y="93"/>
                </a:cubicBezTo>
                <a:cubicBezTo>
                  <a:pt x="144" y="4"/>
                  <a:pt x="144" y="4"/>
                  <a:pt x="144" y="4"/>
                </a:cubicBezTo>
                <a:cubicBezTo>
                  <a:pt x="148" y="0"/>
                  <a:pt x="154" y="0"/>
                  <a:pt x="158" y="4"/>
                </a:cubicBezTo>
                <a:cubicBezTo>
                  <a:pt x="162" y="8"/>
                  <a:pt x="162" y="15"/>
                  <a:pt x="158" y="18"/>
                </a:cubicBezTo>
                <a:cubicBezTo>
                  <a:pt x="63" y="115"/>
                  <a:pt x="63" y="115"/>
                  <a:pt x="63" y="115"/>
                </a:cubicBezTo>
                <a:cubicBezTo>
                  <a:pt x="60" y="117"/>
                  <a:pt x="58" y="118"/>
                  <a:pt x="55" y="1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65" name="TextBox 29">
            <a:extLst>
              <a:ext uri="{FF2B5EF4-FFF2-40B4-BE49-F238E27FC236}">
                <a16:creationId xmlns:a16="http://schemas.microsoft.com/office/drawing/2014/main" id="{087C68F3-A05F-64FC-E91A-6957E7A75E88}"/>
              </a:ext>
            </a:extLst>
          </p:cNvPr>
          <p:cNvSpPr txBox="1"/>
          <p:nvPr/>
        </p:nvSpPr>
        <p:spPr>
          <a:xfrm>
            <a:off x="634760" y="2456321"/>
            <a:ext cx="4196176" cy="382925"/>
          </a:xfrm>
          <a:prstGeom prst="rect">
            <a:avLst/>
          </a:prstGeom>
          <a:noFill/>
        </p:spPr>
        <p:txBody>
          <a:bodyPr wrap="square" rtlCol="0">
            <a:spAutoFit/>
          </a:bodyPr>
          <a:lstStyle/>
          <a:p>
            <a:pPr>
              <a:lnSpc>
                <a:spcPts val="2200"/>
              </a:lnSpc>
            </a:pPr>
            <a:r>
              <a:rPr lang="en-GB" sz="2200" dirty="0">
                <a:solidFill>
                  <a:schemeClr val="accent1"/>
                </a:solidFill>
                <a:latin typeface="+mj-lt"/>
                <a:cs typeface="Poppins Medium" panose="00000600000000000000" pitchFamily="2" charset="0"/>
              </a:rPr>
              <a:t>Striking Data</a:t>
            </a:r>
          </a:p>
        </p:txBody>
      </p:sp>
      <p:sp>
        <p:nvSpPr>
          <p:cNvPr id="66" name="TextBox 30">
            <a:extLst>
              <a:ext uri="{FF2B5EF4-FFF2-40B4-BE49-F238E27FC236}">
                <a16:creationId xmlns:a16="http://schemas.microsoft.com/office/drawing/2014/main" id="{6501479C-A949-645B-9483-C99A1DB03B01}"/>
              </a:ext>
            </a:extLst>
          </p:cNvPr>
          <p:cNvSpPr txBox="1"/>
          <p:nvPr/>
        </p:nvSpPr>
        <p:spPr>
          <a:xfrm>
            <a:off x="646099" y="2929578"/>
            <a:ext cx="5449901" cy="897169"/>
          </a:xfrm>
          <a:prstGeom prst="rect">
            <a:avLst/>
          </a:prstGeom>
          <a:noFill/>
        </p:spPr>
        <p:txBody>
          <a:bodyPr wrap="square">
            <a:spAutoFit/>
          </a:bodyPr>
          <a:lstStyle/>
          <a:p>
            <a:pPr>
              <a:lnSpc>
                <a:spcPct val="150000"/>
              </a:lnSpc>
            </a:pPr>
            <a:r>
              <a:rPr lang="en-US" sz="1200" b="0" i="0">
                <a:solidFill>
                  <a:srgbClr val="000000"/>
                </a:solidFill>
                <a:effectLst/>
                <a:latin typeface="+mj-ea"/>
                <a:ea typeface="+mj-ea"/>
              </a:rPr>
              <a:t>These props and data are designed to create a strong visual and numerical impact, immediately locking in the investors' attention at the beginning of the presentation.</a:t>
            </a:r>
            <a:endParaRPr lang="en-US" sz="1200" b="0" i="0" dirty="0">
              <a:solidFill>
                <a:srgbClr val="000000"/>
              </a:solidFill>
              <a:effectLst/>
              <a:latin typeface="+mj-ea"/>
              <a:ea typeface="+mj-ea"/>
            </a:endParaRPr>
          </a:p>
        </p:txBody>
      </p:sp>
      <p:pic>
        <p:nvPicPr>
          <p:cNvPr id="67" name="图片占位符 3" descr="墙上有钟表的建筑&#10;&#10;AI 生成的内容可能不正确。">
            <a:extLst>
              <a:ext uri="{FF2B5EF4-FFF2-40B4-BE49-F238E27FC236}">
                <a16:creationId xmlns:a16="http://schemas.microsoft.com/office/drawing/2014/main" id="{145F6555-39AB-F80C-B1BE-CF3A226789DA}"/>
              </a:ext>
            </a:extLst>
          </p:cNvPr>
          <p:cNvPicPr>
            <a:picLocks noChangeAspect="1"/>
          </p:cNvPicPr>
          <p:nvPr/>
        </p:nvPicPr>
        <p:blipFill>
          <a:blip r:embed="rId2">
            <a:extLst>
              <a:ext uri="{28A0092B-C50C-407E-A947-70E740481C1C}">
                <a14:useLocalDpi xmlns:a14="http://schemas.microsoft.com/office/drawing/2010/main" val="0"/>
              </a:ext>
            </a:extLst>
          </a:blip>
          <a:srcRect l="15102" r="15102"/>
          <a:stretch>
            <a:fillRect/>
          </a:stretch>
        </p:blipFill>
        <p:spPr>
          <a:xfrm>
            <a:off x="7361063" y="2211065"/>
            <a:ext cx="4107040" cy="3923038"/>
          </a:xfrm>
          <a:custGeom>
            <a:avLst/>
            <a:gdLst>
              <a:gd name="connsiteX0" fmla="*/ 0 w 4107040"/>
              <a:gd name="connsiteY0" fmla="*/ 0 h 3923038"/>
              <a:gd name="connsiteX1" fmla="*/ 4107040 w 4107040"/>
              <a:gd name="connsiteY1" fmla="*/ 0 h 3923038"/>
              <a:gd name="connsiteX2" fmla="*/ 4107040 w 4107040"/>
              <a:gd name="connsiteY2" fmla="*/ 3923038 h 3923038"/>
              <a:gd name="connsiteX3" fmla="*/ 0 w 4107040"/>
              <a:gd name="connsiteY3" fmla="*/ 3923038 h 3923038"/>
            </a:gdLst>
            <a:ahLst/>
            <a:cxnLst>
              <a:cxn ang="0">
                <a:pos x="connsiteX0" y="connsiteY0"/>
              </a:cxn>
              <a:cxn ang="0">
                <a:pos x="connsiteX1" y="connsiteY1"/>
              </a:cxn>
              <a:cxn ang="0">
                <a:pos x="connsiteX2" y="connsiteY2"/>
              </a:cxn>
              <a:cxn ang="0">
                <a:pos x="connsiteX3" y="connsiteY3"/>
              </a:cxn>
            </a:cxnLst>
            <a:rect l="l" t="t" r="r" b="b"/>
            <a:pathLst>
              <a:path w="4107040" h="3923038">
                <a:moveTo>
                  <a:pt x="0" y="0"/>
                </a:moveTo>
                <a:lnTo>
                  <a:pt x="4107040" y="0"/>
                </a:lnTo>
                <a:lnTo>
                  <a:pt x="4107040" y="3923038"/>
                </a:lnTo>
                <a:lnTo>
                  <a:pt x="0" y="3923038"/>
                </a:lnTo>
                <a:close/>
              </a:path>
            </a:pathLst>
          </a:custGeom>
        </p:spPr>
      </p:pic>
    </p:spTree>
    <p:extLst>
      <p:ext uri="{BB962C8B-B14F-4D97-AF65-F5344CB8AC3E}">
        <p14:creationId xmlns:p14="http://schemas.microsoft.com/office/powerpoint/2010/main" val="2565796354"/>
      </p:ext>
    </p:extLst>
  </p:cSld>
  <p:clrMapOvr>
    <a:masterClrMapping/>
  </p:clrMapOvr>
</p:sld>
</file>

<file path=ppt/theme/theme1.xml><?xml version="1.0" encoding="utf-8"?>
<a:theme xmlns:a="http://schemas.openxmlformats.org/drawingml/2006/main" name="Office 主题​​">
  <a:themeElements>
    <a:clrScheme name="自定义 86">
      <a:dk1>
        <a:sysClr val="windowText" lastClr="000000"/>
      </a:dk1>
      <a:lt1>
        <a:sysClr val="window" lastClr="FFFFFF"/>
      </a:lt1>
      <a:dk2>
        <a:srgbClr val="0E2841"/>
      </a:dk2>
      <a:lt2>
        <a:srgbClr val="E8E8E8"/>
      </a:lt2>
      <a:accent1>
        <a:srgbClr val="0020D2"/>
      </a:accent1>
      <a:accent2>
        <a:srgbClr val="00E5FE"/>
      </a:accent2>
      <a:accent3>
        <a:srgbClr val="196B24"/>
      </a:accent3>
      <a:accent4>
        <a:srgbClr val="0F9ED5"/>
      </a:accent4>
      <a:accent5>
        <a:srgbClr val="A02B93"/>
      </a:accent5>
      <a:accent6>
        <a:srgbClr val="4EA72E"/>
      </a:accent6>
      <a:hlink>
        <a:srgbClr val="467886"/>
      </a:hlink>
      <a:folHlink>
        <a:srgbClr val="96607D"/>
      </a:folHlink>
    </a:clrScheme>
    <a:fontScheme name="自定义 6">
      <a:majorFont>
        <a:latin typeface="Poppins SemiBold"/>
        <a:ea typeface="Poppins"/>
        <a:cs typeface=""/>
      </a:majorFont>
      <a:minorFont>
        <a:latin typeface="Poppins Medium"/>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769</TotalTime>
  <Words>1070</Words>
  <Application>Microsoft Office PowerPoint</Application>
  <PresentationFormat>宽屏</PresentationFormat>
  <Paragraphs>153</Paragraphs>
  <Slides>19</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Poppins SemiBold</vt:lpstr>
      <vt:lpstr>等线</vt:lpstr>
      <vt:lpstr>Open Sans Light</vt:lpstr>
      <vt:lpstr>Poppins Medium</vt:lpstr>
      <vt:lpstr>DM Sans Regular</vt:lpstr>
      <vt:lpstr>Arial</vt:lpstr>
      <vt:lpstr>Poppins</vt:lpstr>
      <vt:lpstr>Poppins Regular</vt:lpstr>
      <vt:lpstr>Raleway</vt:lpstr>
      <vt:lpstr>Raleway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3963938092@qq.com</dc:creator>
  <cp:lastModifiedBy>3963938092@qq.com</cp:lastModifiedBy>
  <cp:revision>9</cp:revision>
  <dcterms:created xsi:type="dcterms:W3CDTF">2025-07-16T03:10:23Z</dcterms:created>
  <dcterms:modified xsi:type="dcterms:W3CDTF">2025-09-19T07:07:31Z</dcterms:modified>
</cp:coreProperties>
</file>